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92" r:id="rId3"/>
    <p:sldId id="430" r:id="rId4"/>
    <p:sldId id="503" r:id="rId5"/>
    <p:sldId id="432" r:id="rId6"/>
    <p:sldId id="500" r:id="rId7"/>
    <p:sldId id="257" r:id="rId8"/>
    <p:sldId id="439" r:id="rId9"/>
    <p:sldId id="400" r:id="rId10"/>
    <p:sldId id="505" r:id="rId11"/>
    <p:sldId id="504" r:id="rId12"/>
    <p:sldId id="506" r:id="rId13"/>
    <p:sldId id="507" r:id="rId14"/>
    <p:sldId id="438" r:id="rId15"/>
    <p:sldId id="401" r:id="rId16"/>
    <p:sldId id="440" r:id="rId17"/>
    <p:sldId id="447" r:id="rId18"/>
    <p:sldId id="403" r:id="rId19"/>
    <p:sldId id="510" r:id="rId20"/>
    <p:sldId id="441" r:id="rId21"/>
    <p:sldId id="509" r:id="rId22"/>
    <p:sldId id="367" r:id="rId23"/>
    <p:sldId id="449" r:id="rId24"/>
    <p:sldId id="450" r:id="rId25"/>
    <p:sldId id="512" r:id="rId26"/>
    <p:sldId id="511" r:id="rId27"/>
    <p:sldId id="501" r:id="rId28"/>
    <p:sldId id="514" r:id="rId29"/>
    <p:sldId id="515" r:id="rId30"/>
    <p:sldId id="445" r:id="rId31"/>
    <p:sldId id="516" r:id="rId32"/>
    <p:sldId id="451" r:id="rId33"/>
    <p:sldId id="517" r:id="rId34"/>
    <p:sldId id="518" r:id="rId35"/>
    <p:sldId id="519" r:id="rId36"/>
    <p:sldId id="448" r:id="rId37"/>
    <p:sldId id="524" r:id="rId38"/>
    <p:sldId id="462" r:id="rId39"/>
    <p:sldId id="526" r:id="rId40"/>
    <p:sldId id="537" r:id="rId41"/>
    <p:sldId id="466" r:id="rId42"/>
    <p:sldId id="513" r:id="rId43"/>
    <p:sldId id="538" r:id="rId44"/>
    <p:sldId id="539" r:id="rId45"/>
    <p:sldId id="540" r:id="rId46"/>
    <p:sldId id="528" r:id="rId47"/>
    <p:sldId id="529" r:id="rId48"/>
    <p:sldId id="495" r:id="rId49"/>
    <p:sldId id="297" r:id="rId50"/>
    <p:sldId id="530" r:id="rId51"/>
    <p:sldId id="531" r:id="rId52"/>
    <p:sldId id="532" r:id="rId53"/>
    <p:sldId id="534" r:id="rId54"/>
    <p:sldId id="535" r:id="rId55"/>
    <p:sldId id="536" r:id="rId56"/>
    <p:sldId id="533" r:id="rId57"/>
    <p:sldId id="543" r:id="rId58"/>
    <p:sldId id="542" r:id="rId59"/>
    <p:sldId id="544" r:id="rId60"/>
    <p:sldId id="545" r:id="rId61"/>
    <p:sldId id="546" r:id="rId62"/>
    <p:sldId id="547" r:id="rId63"/>
    <p:sldId id="548"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959"/>
  </p:normalViewPr>
  <p:slideViewPr>
    <p:cSldViewPr snapToGrid="0" snapToObjects="1">
      <p:cViewPr varScale="1">
        <p:scale>
          <a:sx n="122" d="100"/>
          <a:sy n="122" d="100"/>
        </p:scale>
        <p:origin x="256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F0FBE0-81BD-3843-B6C2-392048E043C6}" type="datetimeFigureOut">
              <a:rPr lang="en-US" smtClean="0"/>
              <a:t>1/11/26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AB48D7-BED8-0E40-9C66-B7ED086EEA76}" type="slidenum">
              <a:rPr lang="en-US" smtClean="0"/>
              <a:t>‹#›</a:t>
            </a:fld>
            <a:endParaRPr lang="en-US"/>
          </a:p>
        </p:txBody>
      </p:sp>
    </p:spTree>
    <p:extLst>
      <p:ext uri="{BB962C8B-B14F-4D97-AF65-F5344CB8AC3E}">
        <p14:creationId xmlns:p14="http://schemas.microsoft.com/office/powerpoint/2010/main" val="3300123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20</a:t>
            </a:fld>
            <a:endParaRPr lang="en-US"/>
          </a:p>
        </p:txBody>
      </p:sp>
    </p:spTree>
    <p:extLst>
      <p:ext uri="{BB962C8B-B14F-4D97-AF65-F5344CB8AC3E}">
        <p14:creationId xmlns:p14="http://schemas.microsoft.com/office/powerpoint/2010/main" val="3624755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7596-70ED-B59B-85BC-EAA847D18A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EE7EE-7E02-BC26-F491-93917453A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50013-E241-18BB-E4E3-EC5F715515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DA97F4-98B2-6C14-1A4E-84CF2C1D94BD}"/>
              </a:ext>
            </a:extLst>
          </p:cNvPr>
          <p:cNvSpPr>
            <a:spLocks noGrp="1"/>
          </p:cNvSpPr>
          <p:nvPr>
            <p:ph type="sldNum" sz="quarter" idx="5"/>
          </p:nvPr>
        </p:nvSpPr>
        <p:spPr/>
        <p:txBody>
          <a:bodyPr/>
          <a:lstStyle/>
          <a:p>
            <a:fld id="{D7AB48D7-BED8-0E40-9C66-B7ED086EEA76}" type="slidenum">
              <a:rPr lang="en-US" smtClean="0"/>
              <a:t>52</a:t>
            </a:fld>
            <a:endParaRPr lang="en-US"/>
          </a:p>
        </p:txBody>
      </p:sp>
    </p:spTree>
    <p:extLst>
      <p:ext uri="{BB962C8B-B14F-4D97-AF65-F5344CB8AC3E}">
        <p14:creationId xmlns:p14="http://schemas.microsoft.com/office/powerpoint/2010/main" val="2943609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1042-0FBF-75B0-3CE0-8264172B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B818D-BD0F-5903-BBEE-A87D968D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31171-E336-EFC9-84C4-DC311BB77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8EC82-D430-5C1E-0352-66FCB7E2EA86}"/>
              </a:ext>
            </a:extLst>
          </p:cNvPr>
          <p:cNvSpPr>
            <a:spLocks noGrp="1"/>
          </p:cNvSpPr>
          <p:nvPr>
            <p:ph type="sldNum" sz="quarter" idx="5"/>
          </p:nvPr>
        </p:nvSpPr>
        <p:spPr/>
        <p:txBody>
          <a:bodyPr/>
          <a:lstStyle/>
          <a:p>
            <a:fld id="{D7AB48D7-BED8-0E40-9C66-B7ED086EEA76}" type="slidenum">
              <a:rPr lang="en-US" smtClean="0"/>
              <a:t>53</a:t>
            </a:fld>
            <a:endParaRPr lang="en-US"/>
          </a:p>
        </p:txBody>
      </p:sp>
    </p:spTree>
    <p:extLst>
      <p:ext uri="{BB962C8B-B14F-4D97-AF65-F5344CB8AC3E}">
        <p14:creationId xmlns:p14="http://schemas.microsoft.com/office/powerpoint/2010/main" val="339613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7F30B-0A03-46EA-7B04-4E1690903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1F81B-AD87-1D4F-5CCA-1AC5C70D9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B832F-4FF2-D1E5-1246-EA1544858A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CFDC2-4BF7-7249-F5A1-3646A7CB79BA}"/>
              </a:ext>
            </a:extLst>
          </p:cNvPr>
          <p:cNvSpPr>
            <a:spLocks noGrp="1"/>
          </p:cNvSpPr>
          <p:nvPr>
            <p:ph type="sldNum" sz="quarter" idx="5"/>
          </p:nvPr>
        </p:nvSpPr>
        <p:spPr/>
        <p:txBody>
          <a:bodyPr/>
          <a:lstStyle/>
          <a:p>
            <a:fld id="{D7AB48D7-BED8-0E40-9C66-B7ED086EEA76}" type="slidenum">
              <a:rPr lang="en-US" smtClean="0"/>
              <a:t>54</a:t>
            </a:fld>
            <a:endParaRPr lang="en-US"/>
          </a:p>
        </p:txBody>
      </p:sp>
    </p:spTree>
    <p:extLst>
      <p:ext uri="{BB962C8B-B14F-4D97-AF65-F5344CB8AC3E}">
        <p14:creationId xmlns:p14="http://schemas.microsoft.com/office/powerpoint/2010/main" val="226829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75B3-1AD4-0BD3-FBC6-07412A597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FA0F2-BCB1-9CBC-5C69-790F346D6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8FEDD-AE17-8CF4-6FF4-121CE2FB65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721154-26DD-D549-1A8D-0122E79E9864}"/>
              </a:ext>
            </a:extLst>
          </p:cNvPr>
          <p:cNvSpPr>
            <a:spLocks noGrp="1"/>
          </p:cNvSpPr>
          <p:nvPr>
            <p:ph type="sldNum" sz="quarter" idx="5"/>
          </p:nvPr>
        </p:nvSpPr>
        <p:spPr/>
        <p:txBody>
          <a:bodyPr/>
          <a:lstStyle/>
          <a:p>
            <a:fld id="{D7AB48D7-BED8-0E40-9C66-B7ED086EEA76}" type="slidenum">
              <a:rPr lang="en-US" smtClean="0"/>
              <a:t>55</a:t>
            </a:fld>
            <a:endParaRPr lang="en-US"/>
          </a:p>
        </p:txBody>
      </p:sp>
    </p:spTree>
    <p:extLst>
      <p:ext uri="{BB962C8B-B14F-4D97-AF65-F5344CB8AC3E}">
        <p14:creationId xmlns:p14="http://schemas.microsoft.com/office/powerpoint/2010/main" val="221532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E1111-13E5-6F35-DE8D-91E946AEC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6E806-76F8-A345-0F15-0AB252B56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1D596-DC5E-A723-001D-90DA1E19BC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8CDAA4-D67D-D081-93AA-957ADDA73913}"/>
              </a:ext>
            </a:extLst>
          </p:cNvPr>
          <p:cNvSpPr>
            <a:spLocks noGrp="1"/>
          </p:cNvSpPr>
          <p:nvPr>
            <p:ph type="sldNum" sz="quarter" idx="5"/>
          </p:nvPr>
        </p:nvSpPr>
        <p:spPr/>
        <p:txBody>
          <a:bodyPr/>
          <a:lstStyle/>
          <a:p>
            <a:fld id="{D7AB48D7-BED8-0E40-9C66-B7ED086EEA76}" type="slidenum">
              <a:rPr lang="en-US" smtClean="0"/>
              <a:t>56</a:t>
            </a:fld>
            <a:endParaRPr lang="en-US"/>
          </a:p>
        </p:txBody>
      </p:sp>
    </p:spTree>
    <p:extLst>
      <p:ext uri="{BB962C8B-B14F-4D97-AF65-F5344CB8AC3E}">
        <p14:creationId xmlns:p14="http://schemas.microsoft.com/office/powerpoint/2010/main" val="364259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84864-3A32-D575-CFCE-062A7337E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74023-9D57-D8F1-0A8A-1E2981E1A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89A56-0554-E83A-63D9-4C249530DE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58434E-08D3-13B3-AB4B-6DE9C23DC5A8}"/>
              </a:ext>
            </a:extLst>
          </p:cNvPr>
          <p:cNvSpPr>
            <a:spLocks noGrp="1"/>
          </p:cNvSpPr>
          <p:nvPr>
            <p:ph type="sldNum" sz="quarter" idx="5"/>
          </p:nvPr>
        </p:nvSpPr>
        <p:spPr/>
        <p:txBody>
          <a:bodyPr/>
          <a:lstStyle/>
          <a:p>
            <a:fld id="{D7AB48D7-BED8-0E40-9C66-B7ED086EEA76}" type="slidenum">
              <a:rPr lang="en-US" smtClean="0"/>
              <a:t>57</a:t>
            </a:fld>
            <a:endParaRPr lang="en-US"/>
          </a:p>
        </p:txBody>
      </p:sp>
    </p:spTree>
    <p:extLst>
      <p:ext uri="{BB962C8B-B14F-4D97-AF65-F5344CB8AC3E}">
        <p14:creationId xmlns:p14="http://schemas.microsoft.com/office/powerpoint/2010/main" val="2058157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2C0ED-74D7-3B5A-740D-347FCE17B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D567C-6A06-BDE3-C8F0-F3C4B9056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0B4E2-DB8E-6481-B419-9AA7545F54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E9549B-2780-6451-1641-5622775B70D5}"/>
              </a:ext>
            </a:extLst>
          </p:cNvPr>
          <p:cNvSpPr>
            <a:spLocks noGrp="1"/>
          </p:cNvSpPr>
          <p:nvPr>
            <p:ph type="sldNum" sz="quarter" idx="5"/>
          </p:nvPr>
        </p:nvSpPr>
        <p:spPr/>
        <p:txBody>
          <a:bodyPr/>
          <a:lstStyle/>
          <a:p>
            <a:fld id="{D7AB48D7-BED8-0E40-9C66-B7ED086EEA76}" type="slidenum">
              <a:rPr lang="en-US" smtClean="0"/>
              <a:t>58</a:t>
            </a:fld>
            <a:endParaRPr lang="en-US"/>
          </a:p>
        </p:txBody>
      </p:sp>
    </p:spTree>
    <p:extLst>
      <p:ext uri="{BB962C8B-B14F-4D97-AF65-F5344CB8AC3E}">
        <p14:creationId xmlns:p14="http://schemas.microsoft.com/office/powerpoint/2010/main" val="76433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6FFA0-B703-9496-6461-525A65AE6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A6F35-C2DC-3151-4AE8-490B7E342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99D38-B39F-243F-EAB6-4FE5F456A8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35B988-E85C-EF41-9755-25EBAE470EA9}"/>
              </a:ext>
            </a:extLst>
          </p:cNvPr>
          <p:cNvSpPr>
            <a:spLocks noGrp="1"/>
          </p:cNvSpPr>
          <p:nvPr>
            <p:ph type="sldNum" sz="quarter" idx="5"/>
          </p:nvPr>
        </p:nvSpPr>
        <p:spPr/>
        <p:txBody>
          <a:bodyPr/>
          <a:lstStyle/>
          <a:p>
            <a:fld id="{D7AB48D7-BED8-0E40-9C66-B7ED086EEA76}" type="slidenum">
              <a:rPr lang="en-US" smtClean="0"/>
              <a:t>59</a:t>
            </a:fld>
            <a:endParaRPr lang="en-US"/>
          </a:p>
        </p:txBody>
      </p:sp>
    </p:spTree>
    <p:extLst>
      <p:ext uri="{BB962C8B-B14F-4D97-AF65-F5344CB8AC3E}">
        <p14:creationId xmlns:p14="http://schemas.microsoft.com/office/powerpoint/2010/main" val="2926454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0AC17-0381-617C-9317-894EE836A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97327-7637-FE51-604C-916FB84F7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62815-D984-B074-15A4-F1B0FD1A2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1C3E82-040E-7645-2441-92CC3259CEAF}"/>
              </a:ext>
            </a:extLst>
          </p:cNvPr>
          <p:cNvSpPr>
            <a:spLocks noGrp="1"/>
          </p:cNvSpPr>
          <p:nvPr>
            <p:ph type="sldNum" sz="quarter" idx="5"/>
          </p:nvPr>
        </p:nvSpPr>
        <p:spPr/>
        <p:txBody>
          <a:bodyPr/>
          <a:lstStyle/>
          <a:p>
            <a:fld id="{D7AB48D7-BED8-0E40-9C66-B7ED086EEA76}" type="slidenum">
              <a:rPr lang="en-US" smtClean="0"/>
              <a:t>60</a:t>
            </a:fld>
            <a:endParaRPr lang="en-US"/>
          </a:p>
        </p:txBody>
      </p:sp>
    </p:spTree>
    <p:extLst>
      <p:ext uri="{BB962C8B-B14F-4D97-AF65-F5344CB8AC3E}">
        <p14:creationId xmlns:p14="http://schemas.microsoft.com/office/powerpoint/2010/main" val="116592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A2BC6-7634-B92D-66DC-9882C3889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4831A-DDBC-BC55-8919-1A2908CCD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C5CFC-ADBA-7E93-771F-C1AD01BD1B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5F4B75-D552-D772-86B0-4E912DC2A011}"/>
              </a:ext>
            </a:extLst>
          </p:cNvPr>
          <p:cNvSpPr>
            <a:spLocks noGrp="1"/>
          </p:cNvSpPr>
          <p:nvPr>
            <p:ph type="sldNum" sz="quarter" idx="5"/>
          </p:nvPr>
        </p:nvSpPr>
        <p:spPr/>
        <p:txBody>
          <a:bodyPr/>
          <a:lstStyle/>
          <a:p>
            <a:fld id="{D7AB48D7-BED8-0E40-9C66-B7ED086EEA76}" type="slidenum">
              <a:rPr lang="en-US" smtClean="0"/>
              <a:t>61</a:t>
            </a:fld>
            <a:endParaRPr lang="en-US"/>
          </a:p>
        </p:txBody>
      </p:sp>
    </p:spTree>
    <p:extLst>
      <p:ext uri="{BB962C8B-B14F-4D97-AF65-F5344CB8AC3E}">
        <p14:creationId xmlns:p14="http://schemas.microsoft.com/office/powerpoint/2010/main" val="292848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24</a:t>
            </a:fld>
            <a:endParaRPr lang="en-US"/>
          </a:p>
        </p:txBody>
      </p:sp>
    </p:spTree>
    <p:extLst>
      <p:ext uri="{BB962C8B-B14F-4D97-AF65-F5344CB8AC3E}">
        <p14:creationId xmlns:p14="http://schemas.microsoft.com/office/powerpoint/2010/main" val="2010644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DFA3-8370-5D0C-C348-4C25314E3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424AC-305B-F718-6A18-37F185784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52588-DF8B-AC29-9B8B-3BB823C0C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30AA65-B147-E65B-1E56-F8DED78C7024}"/>
              </a:ext>
            </a:extLst>
          </p:cNvPr>
          <p:cNvSpPr>
            <a:spLocks noGrp="1"/>
          </p:cNvSpPr>
          <p:nvPr>
            <p:ph type="sldNum" sz="quarter" idx="5"/>
          </p:nvPr>
        </p:nvSpPr>
        <p:spPr/>
        <p:txBody>
          <a:bodyPr/>
          <a:lstStyle/>
          <a:p>
            <a:fld id="{D7AB48D7-BED8-0E40-9C66-B7ED086EEA76}" type="slidenum">
              <a:rPr lang="en-US" smtClean="0"/>
              <a:t>62</a:t>
            </a:fld>
            <a:endParaRPr lang="en-US"/>
          </a:p>
        </p:txBody>
      </p:sp>
    </p:spTree>
    <p:extLst>
      <p:ext uri="{BB962C8B-B14F-4D97-AF65-F5344CB8AC3E}">
        <p14:creationId xmlns:p14="http://schemas.microsoft.com/office/powerpoint/2010/main" val="2859110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318A0-48DB-5C4B-DEC6-FA3A02B4A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843A8-C0EA-B81B-9495-91C3C1D6C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95CDC-DFCA-3932-CE84-9D73DC88AF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DD35C5-BE37-F4DB-A5D3-5561D935E7E1}"/>
              </a:ext>
            </a:extLst>
          </p:cNvPr>
          <p:cNvSpPr>
            <a:spLocks noGrp="1"/>
          </p:cNvSpPr>
          <p:nvPr>
            <p:ph type="sldNum" sz="quarter" idx="5"/>
          </p:nvPr>
        </p:nvSpPr>
        <p:spPr/>
        <p:txBody>
          <a:bodyPr/>
          <a:lstStyle/>
          <a:p>
            <a:fld id="{D7AB48D7-BED8-0E40-9C66-B7ED086EEA76}" type="slidenum">
              <a:rPr lang="en-US" smtClean="0"/>
              <a:t>63</a:t>
            </a:fld>
            <a:endParaRPr lang="en-US"/>
          </a:p>
        </p:txBody>
      </p:sp>
    </p:spTree>
    <p:extLst>
      <p:ext uri="{BB962C8B-B14F-4D97-AF65-F5344CB8AC3E}">
        <p14:creationId xmlns:p14="http://schemas.microsoft.com/office/powerpoint/2010/main" val="38057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087CE-8234-C6BA-1B65-5E8EE661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75DFA-93D1-8640-9B1E-7D02E66F6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02350-4A8D-589B-158E-B53D1085E2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051C0-9CCA-E9A8-F7B2-A8DD6B7E03EA}"/>
              </a:ext>
            </a:extLst>
          </p:cNvPr>
          <p:cNvSpPr>
            <a:spLocks noGrp="1"/>
          </p:cNvSpPr>
          <p:nvPr>
            <p:ph type="sldNum" sz="quarter" idx="5"/>
          </p:nvPr>
        </p:nvSpPr>
        <p:spPr/>
        <p:txBody>
          <a:bodyPr/>
          <a:lstStyle/>
          <a:p>
            <a:fld id="{D7AB48D7-BED8-0E40-9C66-B7ED086EEA76}" type="slidenum">
              <a:rPr lang="en-US" smtClean="0"/>
              <a:t>26</a:t>
            </a:fld>
            <a:endParaRPr lang="en-US"/>
          </a:p>
        </p:txBody>
      </p:sp>
    </p:spTree>
    <p:extLst>
      <p:ext uri="{BB962C8B-B14F-4D97-AF65-F5344CB8AC3E}">
        <p14:creationId xmlns:p14="http://schemas.microsoft.com/office/powerpoint/2010/main" val="304861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2733D-E7B8-E722-4FA0-DA3458391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8826C-20B7-1C32-D277-A59F6D69A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2402D-807B-B8FC-3F91-787BF4555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D7A7D8-6686-EAD9-561E-5DBC273DE25A}"/>
              </a:ext>
            </a:extLst>
          </p:cNvPr>
          <p:cNvSpPr>
            <a:spLocks noGrp="1"/>
          </p:cNvSpPr>
          <p:nvPr>
            <p:ph type="sldNum" sz="quarter" idx="5"/>
          </p:nvPr>
        </p:nvSpPr>
        <p:spPr/>
        <p:txBody>
          <a:bodyPr/>
          <a:lstStyle/>
          <a:p>
            <a:fld id="{D7AB48D7-BED8-0E40-9C66-B7ED086EEA76}" type="slidenum">
              <a:rPr lang="en-US" smtClean="0"/>
              <a:t>27</a:t>
            </a:fld>
            <a:endParaRPr lang="en-US"/>
          </a:p>
        </p:txBody>
      </p:sp>
    </p:spTree>
    <p:extLst>
      <p:ext uri="{BB962C8B-B14F-4D97-AF65-F5344CB8AC3E}">
        <p14:creationId xmlns:p14="http://schemas.microsoft.com/office/powerpoint/2010/main" val="249714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4E293-4122-9FE2-8D03-232DF372D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6E1FE-1C53-B446-8E25-8796C080B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9DDE0-FFE2-EC18-D437-DAC8C2FF0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68DE3A-917F-5598-25A9-16333A9A7080}"/>
              </a:ext>
            </a:extLst>
          </p:cNvPr>
          <p:cNvSpPr>
            <a:spLocks noGrp="1"/>
          </p:cNvSpPr>
          <p:nvPr>
            <p:ph type="sldNum" sz="quarter" idx="5"/>
          </p:nvPr>
        </p:nvSpPr>
        <p:spPr/>
        <p:txBody>
          <a:bodyPr/>
          <a:lstStyle/>
          <a:p>
            <a:fld id="{D7AB48D7-BED8-0E40-9C66-B7ED086EEA76}" type="slidenum">
              <a:rPr lang="en-US" smtClean="0"/>
              <a:t>28</a:t>
            </a:fld>
            <a:endParaRPr lang="en-US"/>
          </a:p>
        </p:txBody>
      </p:sp>
    </p:spTree>
    <p:extLst>
      <p:ext uri="{BB962C8B-B14F-4D97-AF65-F5344CB8AC3E}">
        <p14:creationId xmlns:p14="http://schemas.microsoft.com/office/powerpoint/2010/main" val="34963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AF69-6A5F-8D1D-5041-53CF8A2E8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BC17D-882B-CC45-8E4E-F48231F79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6E967-7B9B-43E0-EE30-AAB80434BD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7BF3A5-336A-879B-2227-88158EF8B76B}"/>
              </a:ext>
            </a:extLst>
          </p:cNvPr>
          <p:cNvSpPr>
            <a:spLocks noGrp="1"/>
          </p:cNvSpPr>
          <p:nvPr>
            <p:ph type="sldNum" sz="quarter" idx="5"/>
          </p:nvPr>
        </p:nvSpPr>
        <p:spPr/>
        <p:txBody>
          <a:bodyPr/>
          <a:lstStyle/>
          <a:p>
            <a:fld id="{D7AB48D7-BED8-0E40-9C66-B7ED086EEA76}" type="slidenum">
              <a:rPr lang="en-US" smtClean="0"/>
              <a:t>29</a:t>
            </a:fld>
            <a:endParaRPr lang="en-US"/>
          </a:p>
        </p:txBody>
      </p:sp>
    </p:spTree>
    <p:extLst>
      <p:ext uri="{BB962C8B-B14F-4D97-AF65-F5344CB8AC3E}">
        <p14:creationId xmlns:p14="http://schemas.microsoft.com/office/powerpoint/2010/main" val="1211135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39B4-D8E7-E487-784E-4A336ABEC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72853-54AD-73B0-9102-B00A4858C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12986-3243-CAB1-4F28-68B9F9922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4CBF37-4F26-4994-0BCD-7273E3C26876}"/>
              </a:ext>
            </a:extLst>
          </p:cNvPr>
          <p:cNvSpPr>
            <a:spLocks noGrp="1"/>
          </p:cNvSpPr>
          <p:nvPr>
            <p:ph type="sldNum" sz="quarter" idx="5"/>
          </p:nvPr>
        </p:nvSpPr>
        <p:spPr/>
        <p:txBody>
          <a:bodyPr/>
          <a:lstStyle/>
          <a:p>
            <a:fld id="{D7AB48D7-BED8-0E40-9C66-B7ED086EEA76}" type="slidenum">
              <a:rPr lang="en-US" smtClean="0"/>
              <a:t>37</a:t>
            </a:fld>
            <a:endParaRPr lang="en-US"/>
          </a:p>
        </p:txBody>
      </p:sp>
    </p:spTree>
    <p:extLst>
      <p:ext uri="{BB962C8B-B14F-4D97-AF65-F5344CB8AC3E}">
        <p14:creationId xmlns:p14="http://schemas.microsoft.com/office/powerpoint/2010/main" val="1141576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50</a:t>
            </a:fld>
            <a:endParaRPr lang="en-US"/>
          </a:p>
        </p:txBody>
      </p:sp>
    </p:spTree>
    <p:extLst>
      <p:ext uri="{BB962C8B-B14F-4D97-AF65-F5344CB8AC3E}">
        <p14:creationId xmlns:p14="http://schemas.microsoft.com/office/powerpoint/2010/main" val="351765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6B3A-578E-0DB0-7BC2-5C5D19F44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CEA99-923B-3EB6-16E1-EAAC0B4C3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5F961-A212-88A3-4429-6F92E86325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1B6FF-46D6-45AE-319F-D15E603C3460}"/>
              </a:ext>
            </a:extLst>
          </p:cNvPr>
          <p:cNvSpPr>
            <a:spLocks noGrp="1"/>
          </p:cNvSpPr>
          <p:nvPr>
            <p:ph type="sldNum" sz="quarter" idx="5"/>
          </p:nvPr>
        </p:nvSpPr>
        <p:spPr/>
        <p:txBody>
          <a:bodyPr/>
          <a:lstStyle/>
          <a:p>
            <a:fld id="{D7AB48D7-BED8-0E40-9C66-B7ED086EEA76}" type="slidenum">
              <a:rPr lang="en-US" smtClean="0"/>
              <a:t>51</a:t>
            </a:fld>
            <a:endParaRPr lang="en-US"/>
          </a:p>
        </p:txBody>
      </p:sp>
    </p:spTree>
    <p:extLst>
      <p:ext uri="{BB962C8B-B14F-4D97-AF65-F5344CB8AC3E}">
        <p14:creationId xmlns:p14="http://schemas.microsoft.com/office/powerpoint/2010/main" val="46336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378838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43814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45969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78204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26733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93269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9C9715-0E6E-7A45-B1B0-A254E0634E02}" type="datetimeFigureOut">
              <a:rPr lang="en-US" smtClean="0"/>
              <a:t>1/11/26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55486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9C9715-0E6E-7A45-B1B0-A254E0634E02}" type="datetimeFigureOut">
              <a:rPr lang="en-US" smtClean="0"/>
              <a:t>1/11/26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60192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C9715-0E6E-7A45-B1B0-A254E0634E02}" type="datetimeFigureOut">
              <a:rPr lang="en-US" smtClean="0"/>
              <a:t>1/11/26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463762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73999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291722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C9715-0E6E-7A45-B1B0-A254E0634E02}" type="datetimeFigureOut">
              <a:rPr lang="en-US" smtClean="0"/>
              <a:t>1/11/26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F01ED-2653-1847-8460-60DE2EBE6CAB}" type="slidenum">
              <a:rPr lang="en-US" smtClean="0"/>
              <a:t>‹#›</a:t>
            </a:fld>
            <a:endParaRPr lang="en-US"/>
          </a:p>
        </p:txBody>
      </p:sp>
    </p:spTree>
    <p:extLst>
      <p:ext uri="{BB962C8B-B14F-4D97-AF65-F5344CB8AC3E}">
        <p14:creationId xmlns:p14="http://schemas.microsoft.com/office/powerpoint/2010/main" val="160067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png"/><Relationship Id="rId9" Type="http://schemas.openxmlformats.org/officeDocument/2006/relationships/image" Target="../media/image5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image" Target="../media/image5.jpg"/><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jp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90.jpg"/><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1.xml"/><Relationship Id="rId4" Type="http://schemas.openxmlformats.org/officeDocument/2006/relationships/image" Target="../media/image95.jpg"/></Relationships>
</file>

<file path=ppt/slides/_rels/slide4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88;p13">
            <a:extLst>
              <a:ext uri="{FF2B5EF4-FFF2-40B4-BE49-F238E27FC236}">
                <a16:creationId xmlns:a16="http://schemas.microsoft.com/office/drawing/2014/main" id="{C3CE2EFF-6F53-82A2-A441-A8E839A466F2}"/>
              </a:ext>
            </a:extLst>
          </p:cNvPr>
          <p:cNvSpPr txBox="1"/>
          <p:nvPr/>
        </p:nvSpPr>
        <p:spPr>
          <a:xfrm>
            <a:off x="240376" y="865091"/>
            <a:ext cx="8475817" cy="830997"/>
          </a:xfrm>
          <a:prstGeom prst="rect">
            <a:avLst/>
          </a:prstGeom>
          <a:noFill/>
          <a:ln>
            <a:noFill/>
          </a:ln>
        </p:spPr>
        <p:txBody>
          <a:bodyPr spcFirstLastPara="1" wrap="square" lIns="91425" tIns="45700" rIns="91425" bIns="45700" anchor="t" anchorCtr="0">
            <a:noAutofit/>
          </a:bodyPr>
          <a:lstStyle/>
          <a:p>
            <a:pPr lvl="0" algn="ctr"/>
            <a:r>
              <a:rPr lang="en-US" sz="2400" b="1" dirty="0" err="1">
                <a:solidFill>
                  <a:schemeClr val="lt1"/>
                </a:solidFill>
                <a:ea typeface="Calibri"/>
                <a:cs typeface="Calibri"/>
                <a:sym typeface="Calibri"/>
              </a:rPr>
              <a:t>Biocuration</a:t>
            </a:r>
            <a:r>
              <a:rPr lang="en-US" sz="2400" b="1" dirty="0">
                <a:solidFill>
                  <a:schemeClr val="lt1"/>
                </a:solidFill>
                <a:ea typeface="Calibri"/>
                <a:cs typeface="Calibri"/>
                <a:sym typeface="Calibri"/>
              </a:rPr>
              <a:t>, Bioinformatic, and Analytic Approaches to Surveillance of Antimicrobial Resistance Genes</a:t>
            </a:r>
            <a:endParaRPr dirty="0"/>
          </a:p>
        </p:txBody>
      </p:sp>
      <p:sp>
        <p:nvSpPr>
          <p:cNvPr id="3" name="Google Shape;89;p13">
            <a:extLst>
              <a:ext uri="{FF2B5EF4-FFF2-40B4-BE49-F238E27FC236}">
                <a16:creationId xmlns:a16="http://schemas.microsoft.com/office/drawing/2014/main" id="{51839D56-D787-0502-4311-B7F9D9755BDA}"/>
              </a:ext>
            </a:extLst>
          </p:cNvPr>
          <p:cNvSpPr/>
          <p:nvPr/>
        </p:nvSpPr>
        <p:spPr>
          <a:xfrm>
            <a:off x="59272" y="6211277"/>
            <a:ext cx="1778000" cy="21147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Google Shape;90;p13" descr="mdcl_night.jpg">
            <a:extLst>
              <a:ext uri="{FF2B5EF4-FFF2-40B4-BE49-F238E27FC236}">
                <a16:creationId xmlns:a16="http://schemas.microsoft.com/office/drawing/2014/main" id="{64801D9D-45DB-33BC-7B82-457D9C29B453}"/>
              </a:ext>
            </a:extLst>
          </p:cNvPr>
          <p:cNvPicPr preferRelativeResize="0"/>
          <p:nvPr/>
        </p:nvPicPr>
        <p:blipFill rotWithShape="1">
          <a:blip r:embed="rId2">
            <a:alphaModFix/>
          </a:blip>
          <a:srcRect/>
          <a:stretch/>
        </p:blipFill>
        <p:spPr>
          <a:xfrm>
            <a:off x="0" y="4252922"/>
            <a:ext cx="9144000" cy="2586350"/>
          </a:xfrm>
          <a:prstGeom prst="rect">
            <a:avLst/>
          </a:prstGeom>
          <a:noFill/>
          <a:ln>
            <a:noFill/>
          </a:ln>
        </p:spPr>
      </p:pic>
      <p:sp>
        <p:nvSpPr>
          <p:cNvPr id="6" name="Google Shape;91;p13">
            <a:extLst>
              <a:ext uri="{FF2B5EF4-FFF2-40B4-BE49-F238E27FC236}">
                <a16:creationId xmlns:a16="http://schemas.microsoft.com/office/drawing/2014/main" id="{78916019-A54B-2F77-1846-F84362C1F0DB}"/>
              </a:ext>
            </a:extLst>
          </p:cNvPr>
          <p:cNvSpPr txBox="1"/>
          <p:nvPr/>
        </p:nvSpPr>
        <p:spPr>
          <a:xfrm>
            <a:off x="535637" y="2062617"/>
            <a:ext cx="8036863" cy="221599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Andrew G. McArthur, Ph.D.</a:t>
            </a:r>
            <a:endParaRPr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Michael G. DeGroote Institute for Infectious Disease Research</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Department of Biochemistry &amp; Biomedical Sciences</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McMaster University</a:t>
            </a:r>
            <a:endParaRPr dirty="0"/>
          </a:p>
          <a:p>
            <a:pPr marL="0" marR="0" lvl="0" indent="0" algn="ctr" rtl="0">
              <a:spcBef>
                <a:spcPts val="0"/>
              </a:spcBef>
              <a:spcAft>
                <a:spcPts val="0"/>
              </a:spcAft>
              <a:buNone/>
            </a:pPr>
            <a:endParaRPr lang="en-CA"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b="0" i="1" u="none" strike="noStrike" cap="none" dirty="0" err="1">
                <a:solidFill>
                  <a:schemeClr val="lt1"/>
                </a:solidFill>
                <a:latin typeface="Calibri"/>
                <a:ea typeface="Calibri"/>
                <a:cs typeface="Calibri"/>
                <a:sym typeface="Calibri"/>
              </a:rPr>
              <a:t>mcarthurbioinformatics.ca</a:t>
            </a:r>
            <a:r>
              <a:rPr lang="en-US" sz="1200" b="0" i="1" u="none" strike="noStrike" cap="none"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b="0" i="1" u="none" strike="noStrike" cap="none" dirty="0" err="1">
                <a:solidFill>
                  <a:schemeClr val="lt1"/>
                </a:solidFill>
                <a:latin typeface="Calibri"/>
                <a:ea typeface="Calibri"/>
                <a:cs typeface="Calibri"/>
                <a:sym typeface="Calibri"/>
              </a:rPr>
              <a:t>card.mcmaster.ca</a:t>
            </a:r>
            <a:r>
              <a:rPr lang="en-US" sz="1200" b="0" i="1" u="none" strike="noStrike" cap="none"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b="0" i="1" u="none" strike="noStrike" cap="none" dirty="0" err="1">
                <a:solidFill>
                  <a:schemeClr val="lt1"/>
                </a:solidFill>
                <a:latin typeface="Calibri"/>
                <a:ea typeface="Calibri"/>
                <a:cs typeface="Calibri"/>
                <a:sym typeface="Calibri"/>
              </a:rPr>
              <a:t>iidr.mcmaster.ca</a:t>
            </a:r>
            <a:endParaRPr sz="1200" b="0" i="1" u="none" strike="noStrike" cap="none" dirty="0">
              <a:solidFill>
                <a:schemeClr val="lt1"/>
              </a:solidFill>
              <a:latin typeface="Calibri"/>
              <a:ea typeface="Calibri"/>
              <a:cs typeface="Calibri"/>
              <a:sym typeface="Calibri"/>
            </a:endParaRPr>
          </a:p>
        </p:txBody>
      </p:sp>
      <p:pic>
        <p:nvPicPr>
          <p:cNvPr id="10" name="Google Shape;92;p13">
            <a:extLst>
              <a:ext uri="{FF2B5EF4-FFF2-40B4-BE49-F238E27FC236}">
                <a16:creationId xmlns:a16="http://schemas.microsoft.com/office/drawing/2014/main" id="{85959E9C-D07F-A9F0-BE6B-E92ED3A8BD80}"/>
              </a:ext>
            </a:extLst>
          </p:cNvPr>
          <p:cNvPicPr preferRelativeResize="0"/>
          <p:nvPr/>
        </p:nvPicPr>
        <p:blipFill rotWithShape="1">
          <a:blip r:embed="rId3">
            <a:alphaModFix/>
          </a:blip>
          <a:srcRect/>
          <a:stretch/>
        </p:blipFill>
        <p:spPr>
          <a:xfrm>
            <a:off x="8572499" y="72569"/>
            <a:ext cx="450823" cy="510403"/>
          </a:xfrm>
          <a:prstGeom prst="rect">
            <a:avLst/>
          </a:prstGeom>
          <a:noFill/>
          <a:ln>
            <a:noFill/>
          </a:ln>
        </p:spPr>
      </p:pic>
    </p:spTree>
    <p:extLst>
      <p:ext uri="{BB962C8B-B14F-4D97-AF65-F5344CB8AC3E}">
        <p14:creationId xmlns:p14="http://schemas.microsoft.com/office/powerpoint/2010/main" val="349750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34F52-D606-A5BC-A696-1EA805EA8A07}"/>
            </a:ext>
          </a:extLst>
        </p:cNvPr>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F11F6260-28B0-2E0B-55E4-B95945E2BBB2}"/>
              </a:ext>
            </a:extLst>
          </p:cNvPr>
          <p:cNvPicPr>
            <a:picLocks noChangeAspect="1"/>
          </p:cNvPicPr>
          <p:nvPr/>
        </p:nvPicPr>
        <p:blipFill>
          <a:blip r:embed="rId2"/>
          <a:stretch>
            <a:fillRect/>
          </a:stretch>
        </p:blipFill>
        <p:spPr>
          <a:xfrm>
            <a:off x="179774" y="168166"/>
            <a:ext cx="8784452" cy="6208211"/>
          </a:xfrm>
          <a:prstGeom prst="rect">
            <a:avLst/>
          </a:prstGeom>
        </p:spPr>
      </p:pic>
      <p:pic>
        <p:nvPicPr>
          <p:cNvPr id="2" name="Picture 1" descr="1.jpg">
            <a:extLst>
              <a:ext uri="{FF2B5EF4-FFF2-40B4-BE49-F238E27FC236}">
                <a16:creationId xmlns:a16="http://schemas.microsoft.com/office/drawing/2014/main" id="{4B44A2AB-5D7C-3C39-B0D9-459E5CEB2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78" y="525828"/>
            <a:ext cx="7179317" cy="5547270"/>
          </a:xfrm>
          <a:prstGeom prst="rect">
            <a:avLst/>
          </a:prstGeom>
          <a:ln>
            <a:solidFill>
              <a:schemeClr val="tx1"/>
            </a:solidFill>
          </a:ln>
        </p:spPr>
      </p:pic>
      <p:sp>
        <p:nvSpPr>
          <p:cNvPr id="4" name="TextBox 3">
            <a:extLst>
              <a:ext uri="{FF2B5EF4-FFF2-40B4-BE49-F238E27FC236}">
                <a16:creationId xmlns:a16="http://schemas.microsoft.com/office/drawing/2014/main" id="{49D02220-015E-D61F-9644-F5CFB7AF9BFA}"/>
              </a:ext>
            </a:extLst>
          </p:cNvPr>
          <p:cNvSpPr txBox="1"/>
          <p:nvPr/>
        </p:nvSpPr>
        <p:spPr>
          <a:xfrm>
            <a:off x="1051267" y="5731191"/>
            <a:ext cx="6761644" cy="261610"/>
          </a:xfrm>
          <a:prstGeom prst="rect">
            <a:avLst/>
          </a:prstGeom>
          <a:solidFill>
            <a:schemeClr val="bg1"/>
          </a:solidFill>
        </p:spPr>
        <p:txBody>
          <a:bodyPr wrap="square" rtlCol="0">
            <a:spAutoFit/>
          </a:bodyPr>
          <a:lstStyle/>
          <a:p>
            <a:r>
              <a:rPr lang="en-US" sz="1100" dirty="0">
                <a:cs typeface="Impact"/>
              </a:rPr>
              <a:t>Wright, </a:t>
            </a:r>
            <a:r>
              <a:rPr lang="en-US" sz="1100" i="1" dirty="0">
                <a:cs typeface="Impact"/>
              </a:rPr>
              <a:t>BMC Biology</a:t>
            </a:r>
            <a:r>
              <a:rPr lang="en-US" sz="1100" dirty="0">
                <a:cs typeface="Impact"/>
              </a:rPr>
              <a:t> 2010 8:123</a:t>
            </a:r>
          </a:p>
        </p:txBody>
      </p:sp>
    </p:spTree>
    <p:extLst>
      <p:ext uri="{BB962C8B-B14F-4D97-AF65-F5344CB8AC3E}">
        <p14:creationId xmlns:p14="http://schemas.microsoft.com/office/powerpoint/2010/main" val="720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FA8504-3815-DADC-6E6E-ED4F2EFD1C52}"/>
            </a:ext>
          </a:extLst>
        </p:cNvPr>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897FE0EE-C8C7-2208-CB05-FCB7D9574D57}"/>
              </a:ext>
            </a:extLst>
          </p:cNvPr>
          <p:cNvPicPr>
            <a:picLocks noChangeAspect="1"/>
          </p:cNvPicPr>
          <p:nvPr/>
        </p:nvPicPr>
        <p:blipFill>
          <a:blip r:embed="rId2"/>
          <a:stretch>
            <a:fillRect/>
          </a:stretch>
        </p:blipFill>
        <p:spPr>
          <a:xfrm>
            <a:off x="179774" y="168166"/>
            <a:ext cx="8784452" cy="6208211"/>
          </a:xfrm>
          <a:prstGeom prst="rect">
            <a:avLst/>
          </a:prstGeom>
        </p:spPr>
      </p:pic>
      <p:sp>
        <p:nvSpPr>
          <p:cNvPr id="6" name="Oval 5">
            <a:extLst>
              <a:ext uri="{FF2B5EF4-FFF2-40B4-BE49-F238E27FC236}">
                <a16:creationId xmlns:a16="http://schemas.microsoft.com/office/drawing/2014/main" id="{A6A21DAA-08E0-A332-5443-A8A843180A7A}"/>
              </a:ext>
            </a:extLst>
          </p:cNvPr>
          <p:cNvSpPr/>
          <p:nvPr/>
        </p:nvSpPr>
        <p:spPr>
          <a:xfrm>
            <a:off x="-457200" y="3005958"/>
            <a:ext cx="9601200" cy="777765"/>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A picture containing cup, table, coffee, food&#10;&#10;Description automatically generated">
            <a:extLst>
              <a:ext uri="{FF2B5EF4-FFF2-40B4-BE49-F238E27FC236}">
                <a16:creationId xmlns:a16="http://schemas.microsoft.com/office/drawing/2014/main" id="{7518FFAC-5947-87D7-41B3-8431CB162F93}"/>
              </a:ext>
            </a:extLst>
          </p:cNvPr>
          <p:cNvPicPr>
            <a:picLocks noChangeAspect="1"/>
          </p:cNvPicPr>
          <p:nvPr/>
        </p:nvPicPr>
        <p:blipFill>
          <a:blip r:embed="rId3"/>
          <a:stretch>
            <a:fillRect/>
          </a:stretch>
        </p:blipFill>
        <p:spPr>
          <a:xfrm rot="16200000">
            <a:off x="6160432" y="3739698"/>
            <a:ext cx="2053366" cy="2961585"/>
          </a:xfrm>
          <a:prstGeom prst="rect">
            <a:avLst/>
          </a:prstGeom>
          <a:ln>
            <a:solidFill>
              <a:schemeClr val="tx1"/>
            </a:solidFill>
          </a:ln>
        </p:spPr>
      </p:pic>
    </p:spTree>
    <p:extLst>
      <p:ext uri="{BB962C8B-B14F-4D97-AF65-F5344CB8AC3E}">
        <p14:creationId xmlns:p14="http://schemas.microsoft.com/office/powerpoint/2010/main" val="23449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D7B674-0888-80C2-AA85-564795CFEDC2}"/>
            </a:ext>
          </a:extLst>
        </p:cNvPr>
        <p:cNvGrpSpPr/>
        <p:nvPr/>
      </p:nvGrpSpPr>
      <p:grpSpPr>
        <a:xfrm>
          <a:off x="0" y="0"/>
          <a:ext cx="0" cy="0"/>
          <a:chOff x="0" y="0"/>
          <a:chExt cx="0" cy="0"/>
        </a:xfrm>
      </p:grpSpPr>
      <p:pic>
        <p:nvPicPr>
          <p:cNvPr id="2" name="Picture 1" descr="img1.jpg">
            <a:extLst>
              <a:ext uri="{FF2B5EF4-FFF2-40B4-BE49-F238E27FC236}">
                <a16:creationId xmlns:a16="http://schemas.microsoft.com/office/drawing/2014/main" id="{85FA0254-35D5-53AB-B6EB-2E48C3FFC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02" y="1589991"/>
            <a:ext cx="7885434" cy="4175337"/>
          </a:xfrm>
          <a:prstGeom prst="rect">
            <a:avLst/>
          </a:prstGeom>
        </p:spPr>
      </p:pic>
      <p:sp>
        <p:nvSpPr>
          <p:cNvPr id="4" name="TextBox 3">
            <a:extLst>
              <a:ext uri="{FF2B5EF4-FFF2-40B4-BE49-F238E27FC236}">
                <a16:creationId xmlns:a16="http://schemas.microsoft.com/office/drawing/2014/main" id="{7676B971-8CF7-A33E-E29E-4DD2FF6AE1FE}"/>
              </a:ext>
            </a:extLst>
          </p:cNvPr>
          <p:cNvSpPr txBox="1"/>
          <p:nvPr/>
        </p:nvSpPr>
        <p:spPr>
          <a:xfrm>
            <a:off x="5227569" y="147430"/>
            <a:ext cx="3571986" cy="707886"/>
          </a:xfrm>
          <a:prstGeom prst="rect">
            <a:avLst/>
          </a:prstGeom>
          <a:noFill/>
        </p:spPr>
        <p:txBody>
          <a:bodyPr wrap="square" rtlCol="0">
            <a:spAutoFit/>
          </a:bodyPr>
          <a:lstStyle/>
          <a:p>
            <a:pPr algn="r"/>
            <a:r>
              <a:rPr lang="en-US" sz="2000" dirty="0">
                <a:solidFill>
                  <a:schemeClr val="bg1"/>
                </a:solidFill>
                <a:cs typeface="Impact"/>
              </a:rPr>
              <a:t>Overuse and Misuse increase Drug Resistance</a:t>
            </a:r>
          </a:p>
        </p:txBody>
      </p:sp>
      <p:sp>
        <p:nvSpPr>
          <p:cNvPr id="5" name="TextBox 4">
            <a:extLst>
              <a:ext uri="{FF2B5EF4-FFF2-40B4-BE49-F238E27FC236}">
                <a16:creationId xmlns:a16="http://schemas.microsoft.com/office/drawing/2014/main" id="{A472390C-C575-F17E-68E8-8D751E1DB6B9}"/>
              </a:ext>
            </a:extLst>
          </p:cNvPr>
          <p:cNvSpPr txBox="1"/>
          <p:nvPr/>
        </p:nvSpPr>
        <p:spPr>
          <a:xfrm>
            <a:off x="379328" y="5722120"/>
            <a:ext cx="7838632" cy="307777"/>
          </a:xfrm>
          <a:prstGeom prst="rect">
            <a:avLst/>
          </a:prstGeom>
          <a:noFill/>
        </p:spPr>
        <p:txBody>
          <a:bodyPr wrap="square" rtlCol="0">
            <a:spAutoFit/>
          </a:bodyPr>
          <a:lstStyle/>
          <a:p>
            <a:r>
              <a:rPr lang="en-US" sz="1400" dirty="0" err="1">
                <a:solidFill>
                  <a:schemeClr val="bg1"/>
                </a:solidFill>
                <a:cs typeface="Impact"/>
              </a:rPr>
              <a:t>Infographic</a:t>
            </a:r>
            <a:r>
              <a:rPr lang="en-US" sz="1400" dirty="0">
                <a:solidFill>
                  <a:schemeClr val="bg1"/>
                </a:solidFill>
                <a:cs typeface="Impact"/>
              </a:rPr>
              <a:t>: CDC</a:t>
            </a:r>
          </a:p>
        </p:txBody>
      </p:sp>
    </p:spTree>
    <p:extLst>
      <p:ext uri="{BB962C8B-B14F-4D97-AF65-F5344CB8AC3E}">
        <p14:creationId xmlns:p14="http://schemas.microsoft.com/office/powerpoint/2010/main" val="427603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150A-48FB-2E83-6F6A-C9130A2494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1FC1DA1-5C77-2C8C-76FB-18A233CC880B}"/>
              </a:ext>
            </a:extLst>
          </p:cNvPr>
          <p:cNvSpPr txBox="1"/>
          <p:nvPr/>
        </p:nvSpPr>
        <p:spPr>
          <a:xfrm>
            <a:off x="5227569" y="147430"/>
            <a:ext cx="3571986" cy="400110"/>
          </a:xfrm>
          <a:prstGeom prst="rect">
            <a:avLst/>
          </a:prstGeom>
          <a:noFill/>
        </p:spPr>
        <p:txBody>
          <a:bodyPr wrap="square" rtlCol="0">
            <a:spAutoFit/>
          </a:bodyPr>
          <a:lstStyle/>
          <a:p>
            <a:pPr algn="r"/>
            <a:r>
              <a:rPr lang="en-US" sz="2000" dirty="0">
                <a:solidFill>
                  <a:schemeClr val="bg1"/>
                </a:solidFill>
                <a:cs typeface="Impact"/>
              </a:rPr>
              <a:t>Economic Challenges</a:t>
            </a:r>
          </a:p>
        </p:txBody>
      </p:sp>
      <p:pic>
        <p:nvPicPr>
          <p:cNvPr id="3" name="Picture 2" descr="Diagram&#10;&#10;Description automatically generated">
            <a:extLst>
              <a:ext uri="{FF2B5EF4-FFF2-40B4-BE49-F238E27FC236}">
                <a16:creationId xmlns:a16="http://schemas.microsoft.com/office/drawing/2014/main" id="{E2F89F66-CC5F-7398-F72F-956EA00168A4}"/>
              </a:ext>
            </a:extLst>
          </p:cNvPr>
          <p:cNvPicPr>
            <a:picLocks noChangeAspect="1"/>
          </p:cNvPicPr>
          <p:nvPr/>
        </p:nvPicPr>
        <p:blipFill>
          <a:blip r:embed="rId2"/>
          <a:stretch>
            <a:fillRect/>
          </a:stretch>
        </p:blipFill>
        <p:spPr>
          <a:xfrm>
            <a:off x="346369" y="347485"/>
            <a:ext cx="4133034" cy="2955904"/>
          </a:xfrm>
          <a:prstGeom prst="rect">
            <a:avLst/>
          </a:prstGeom>
        </p:spPr>
      </p:pic>
      <p:sp>
        <p:nvSpPr>
          <p:cNvPr id="6" name="TextBox 5">
            <a:extLst>
              <a:ext uri="{FF2B5EF4-FFF2-40B4-BE49-F238E27FC236}">
                <a16:creationId xmlns:a16="http://schemas.microsoft.com/office/drawing/2014/main" id="{17C977B0-493D-DC46-6F61-1EE5CB5F035D}"/>
              </a:ext>
            </a:extLst>
          </p:cNvPr>
          <p:cNvSpPr txBox="1"/>
          <p:nvPr/>
        </p:nvSpPr>
        <p:spPr>
          <a:xfrm>
            <a:off x="254643" y="3275111"/>
            <a:ext cx="1618713" cy="307777"/>
          </a:xfrm>
          <a:prstGeom prst="rect">
            <a:avLst/>
          </a:prstGeom>
          <a:noFill/>
        </p:spPr>
        <p:txBody>
          <a:bodyPr wrap="none" rtlCol="0">
            <a:spAutoFit/>
          </a:bodyPr>
          <a:lstStyle/>
          <a:p>
            <a:r>
              <a:rPr lang="en-US" sz="1400" dirty="0" err="1">
                <a:solidFill>
                  <a:srgbClr val="FFFFFF"/>
                </a:solidFill>
              </a:rPr>
              <a:t>www.pewtrusts.org</a:t>
            </a:r>
            <a:endParaRPr lang="en-US" sz="1400" dirty="0">
              <a:solidFill>
                <a:srgbClr val="FFFFFF"/>
              </a:solidFill>
            </a:endParaRPr>
          </a:p>
        </p:txBody>
      </p:sp>
      <p:pic>
        <p:nvPicPr>
          <p:cNvPr id="8" name="Picture 7" descr="Timeline&#10;&#10;Description automatically generated">
            <a:extLst>
              <a:ext uri="{FF2B5EF4-FFF2-40B4-BE49-F238E27FC236}">
                <a16:creationId xmlns:a16="http://schemas.microsoft.com/office/drawing/2014/main" id="{165A9FB5-9FE9-01C9-4AE2-A862A05CBB86}"/>
              </a:ext>
            </a:extLst>
          </p:cNvPr>
          <p:cNvPicPr>
            <a:picLocks noChangeAspect="1"/>
          </p:cNvPicPr>
          <p:nvPr/>
        </p:nvPicPr>
        <p:blipFill>
          <a:blip r:embed="rId3"/>
          <a:stretch>
            <a:fillRect/>
          </a:stretch>
        </p:blipFill>
        <p:spPr>
          <a:xfrm>
            <a:off x="2412886" y="3520684"/>
            <a:ext cx="6203343" cy="3029539"/>
          </a:xfrm>
          <a:prstGeom prst="rect">
            <a:avLst/>
          </a:prstGeom>
        </p:spPr>
      </p:pic>
      <p:sp>
        <p:nvSpPr>
          <p:cNvPr id="9" name="TextBox 8">
            <a:extLst>
              <a:ext uri="{FF2B5EF4-FFF2-40B4-BE49-F238E27FC236}">
                <a16:creationId xmlns:a16="http://schemas.microsoft.com/office/drawing/2014/main" id="{3E80EAC2-0862-F37C-C8FF-8DC020178550}"/>
              </a:ext>
            </a:extLst>
          </p:cNvPr>
          <p:cNvSpPr txBox="1"/>
          <p:nvPr/>
        </p:nvSpPr>
        <p:spPr>
          <a:xfrm>
            <a:off x="2412886" y="6556681"/>
            <a:ext cx="7838632" cy="307777"/>
          </a:xfrm>
          <a:prstGeom prst="rect">
            <a:avLst/>
          </a:prstGeom>
          <a:noFill/>
        </p:spPr>
        <p:txBody>
          <a:bodyPr wrap="square" rtlCol="0">
            <a:spAutoFit/>
          </a:bodyPr>
          <a:lstStyle/>
          <a:p>
            <a:r>
              <a:rPr lang="en-US" sz="1400" dirty="0">
                <a:solidFill>
                  <a:schemeClr val="bg1"/>
                </a:solidFill>
                <a:cs typeface="Impact"/>
              </a:rPr>
              <a:t>Kennedy &amp; Read. </a:t>
            </a:r>
            <a:r>
              <a:rPr lang="en-US" sz="1400" i="1" dirty="0">
                <a:solidFill>
                  <a:schemeClr val="bg1"/>
                </a:solidFill>
                <a:cs typeface="Impact"/>
              </a:rPr>
              <a:t>PNAS</a:t>
            </a:r>
            <a:r>
              <a:rPr lang="en-US" sz="1400" dirty="0">
                <a:solidFill>
                  <a:schemeClr val="bg1"/>
                </a:solidFill>
                <a:cs typeface="Impact"/>
              </a:rPr>
              <a:t> 2018 115:12878-12886</a:t>
            </a:r>
          </a:p>
        </p:txBody>
      </p:sp>
    </p:spTree>
    <p:extLst>
      <p:ext uri="{BB962C8B-B14F-4D97-AF65-F5344CB8AC3E}">
        <p14:creationId xmlns:p14="http://schemas.microsoft.com/office/powerpoint/2010/main" val="12039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233909" y="145028"/>
            <a:ext cx="6565650" cy="400110"/>
          </a:xfrm>
          <a:prstGeom prst="rect">
            <a:avLst/>
          </a:prstGeom>
          <a:noFill/>
        </p:spPr>
        <p:txBody>
          <a:bodyPr wrap="square" rtlCol="0">
            <a:spAutoFit/>
          </a:bodyPr>
          <a:lstStyle/>
          <a:p>
            <a:pPr algn="r"/>
            <a:r>
              <a:rPr lang="en-US" sz="2000" dirty="0">
                <a:solidFill>
                  <a:schemeClr val="bg1"/>
                </a:solidFill>
                <a:cs typeface="Impact"/>
              </a:rPr>
              <a:t>A threat to all of modern medicine</a:t>
            </a:r>
          </a:p>
        </p:txBody>
      </p:sp>
      <p:sp>
        <p:nvSpPr>
          <p:cNvPr id="14" name="Google Shape;158;p17">
            <a:extLst>
              <a:ext uri="{FF2B5EF4-FFF2-40B4-BE49-F238E27FC236}">
                <a16:creationId xmlns:a16="http://schemas.microsoft.com/office/drawing/2014/main" id="{A0DCB5F9-F3B5-E440-AF6D-BBBA4771E453}"/>
              </a:ext>
            </a:extLst>
          </p:cNvPr>
          <p:cNvSpPr txBox="1"/>
          <p:nvPr/>
        </p:nvSpPr>
        <p:spPr>
          <a:xfrm>
            <a:off x="162046" y="6525949"/>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Murray et al. 2022. Global burden of bacterial antimicrobial resistance in 2019: a systematic analysis. Lancet 399, 629-655.</a:t>
            </a:r>
            <a:endParaRPr dirty="0"/>
          </a:p>
        </p:txBody>
      </p:sp>
      <p:pic>
        <p:nvPicPr>
          <p:cNvPr id="3" name="Picture 2">
            <a:extLst>
              <a:ext uri="{FF2B5EF4-FFF2-40B4-BE49-F238E27FC236}">
                <a16:creationId xmlns:a16="http://schemas.microsoft.com/office/drawing/2014/main" id="{4C8CF7C1-FFD8-E8D3-B9C0-BFFCDBFE746B}"/>
              </a:ext>
            </a:extLst>
          </p:cNvPr>
          <p:cNvPicPr>
            <a:picLocks noChangeAspect="1"/>
          </p:cNvPicPr>
          <p:nvPr/>
        </p:nvPicPr>
        <p:blipFill>
          <a:blip r:embed="rId2"/>
          <a:stretch>
            <a:fillRect/>
          </a:stretch>
        </p:blipFill>
        <p:spPr>
          <a:xfrm>
            <a:off x="358495" y="989303"/>
            <a:ext cx="3984061" cy="2241034"/>
          </a:xfrm>
          <a:prstGeom prst="rect">
            <a:avLst/>
          </a:prstGeom>
        </p:spPr>
      </p:pic>
      <p:pic>
        <p:nvPicPr>
          <p:cNvPr id="5" name="Picture 4">
            <a:extLst>
              <a:ext uri="{FF2B5EF4-FFF2-40B4-BE49-F238E27FC236}">
                <a16:creationId xmlns:a16="http://schemas.microsoft.com/office/drawing/2014/main" id="{0193B83A-0411-ED8A-252A-69DC93FAEF2F}"/>
              </a:ext>
            </a:extLst>
          </p:cNvPr>
          <p:cNvPicPr>
            <a:picLocks noChangeAspect="1"/>
          </p:cNvPicPr>
          <p:nvPr/>
        </p:nvPicPr>
        <p:blipFill>
          <a:blip r:embed="rId3"/>
          <a:stretch>
            <a:fillRect/>
          </a:stretch>
        </p:blipFill>
        <p:spPr>
          <a:xfrm>
            <a:off x="358495" y="3757626"/>
            <a:ext cx="3984060" cy="2241034"/>
          </a:xfrm>
          <a:prstGeom prst="rect">
            <a:avLst/>
          </a:prstGeom>
        </p:spPr>
      </p:pic>
      <p:pic>
        <p:nvPicPr>
          <p:cNvPr id="11" name="Picture 10">
            <a:extLst>
              <a:ext uri="{FF2B5EF4-FFF2-40B4-BE49-F238E27FC236}">
                <a16:creationId xmlns:a16="http://schemas.microsoft.com/office/drawing/2014/main" id="{D5254732-6D02-E81F-2F7E-494A168EBE8F}"/>
              </a:ext>
            </a:extLst>
          </p:cNvPr>
          <p:cNvPicPr>
            <a:picLocks noChangeAspect="1"/>
          </p:cNvPicPr>
          <p:nvPr/>
        </p:nvPicPr>
        <p:blipFill>
          <a:blip r:embed="rId4"/>
          <a:stretch>
            <a:fillRect/>
          </a:stretch>
        </p:blipFill>
        <p:spPr>
          <a:xfrm>
            <a:off x="4629872" y="989303"/>
            <a:ext cx="3984061" cy="2241034"/>
          </a:xfrm>
          <a:prstGeom prst="rect">
            <a:avLst/>
          </a:prstGeom>
        </p:spPr>
      </p:pic>
      <p:pic>
        <p:nvPicPr>
          <p:cNvPr id="13" name="Picture 12">
            <a:extLst>
              <a:ext uri="{FF2B5EF4-FFF2-40B4-BE49-F238E27FC236}">
                <a16:creationId xmlns:a16="http://schemas.microsoft.com/office/drawing/2014/main" id="{78D86FCC-5B9A-2D91-43F3-4A224D5D4594}"/>
              </a:ext>
            </a:extLst>
          </p:cNvPr>
          <p:cNvPicPr>
            <a:picLocks noChangeAspect="1"/>
          </p:cNvPicPr>
          <p:nvPr/>
        </p:nvPicPr>
        <p:blipFill>
          <a:blip r:embed="rId5"/>
          <a:stretch>
            <a:fillRect/>
          </a:stretch>
        </p:blipFill>
        <p:spPr>
          <a:xfrm>
            <a:off x="4629873" y="3757626"/>
            <a:ext cx="3984060" cy="2241034"/>
          </a:xfrm>
          <a:prstGeom prst="rect">
            <a:avLst/>
          </a:prstGeom>
        </p:spPr>
      </p:pic>
    </p:spTree>
    <p:extLst>
      <p:ext uri="{BB962C8B-B14F-4D97-AF65-F5344CB8AC3E}">
        <p14:creationId xmlns:p14="http://schemas.microsoft.com/office/powerpoint/2010/main" val="256064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2F90C44-3043-E340-B1A7-109C3940EAB8}"/>
              </a:ext>
            </a:extLst>
          </p:cNvPr>
          <p:cNvPicPr>
            <a:picLocks noChangeAspect="1"/>
          </p:cNvPicPr>
          <p:nvPr/>
        </p:nvPicPr>
        <p:blipFill>
          <a:blip r:embed="rId2"/>
          <a:stretch>
            <a:fillRect/>
          </a:stretch>
        </p:blipFill>
        <p:spPr>
          <a:xfrm>
            <a:off x="97846" y="798990"/>
            <a:ext cx="4474154" cy="5845946"/>
          </a:xfrm>
          <a:prstGeom prst="rect">
            <a:avLst/>
          </a:prstGeom>
        </p:spPr>
      </p:pic>
      <p:pic>
        <p:nvPicPr>
          <p:cNvPr id="5" name="Picture 4" descr="Text, letter&#10;&#10;Description automatically generated">
            <a:extLst>
              <a:ext uri="{FF2B5EF4-FFF2-40B4-BE49-F238E27FC236}">
                <a16:creationId xmlns:a16="http://schemas.microsoft.com/office/drawing/2014/main" id="{78CDAD40-D60E-454C-B2B8-6950D3E541E8}"/>
              </a:ext>
            </a:extLst>
          </p:cNvPr>
          <p:cNvPicPr>
            <a:picLocks noChangeAspect="1"/>
          </p:cNvPicPr>
          <p:nvPr/>
        </p:nvPicPr>
        <p:blipFill>
          <a:blip r:embed="rId3"/>
          <a:stretch>
            <a:fillRect/>
          </a:stretch>
        </p:blipFill>
        <p:spPr>
          <a:xfrm>
            <a:off x="4742886" y="1154097"/>
            <a:ext cx="4202375" cy="5490839"/>
          </a:xfrm>
          <a:prstGeom prst="rect">
            <a:avLst/>
          </a:prstGeom>
        </p:spPr>
      </p:pic>
      <p:sp>
        <p:nvSpPr>
          <p:cNvPr id="12" name="TextBox 11">
            <a:extLst>
              <a:ext uri="{FF2B5EF4-FFF2-40B4-BE49-F238E27FC236}">
                <a16:creationId xmlns:a16="http://schemas.microsoft.com/office/drawing/2014/main" id="{7D00DC0B-3722-0C4A-982C-12307A21956C}"/>
              </a:ext>
            </a:extLst>
          </p:cNvPr>
          <p:cNvSpPr txBox="1"/>
          <p:nvPr/>
        </p:nvSpPr>
        <p:spPr>
          <a:xfrm>
            <a:off x="2233909" y="145028"/>
            <a:ext cx="6565650" cy="707886"/>
          </a:xfrm>
          <a:prstGeom prst="rect">
            <a:avLst/>
          </a:prstGeom>
          <a:noFill/>
        </p:spPr>
        <p:txBody>
          <a:bodyPr wrap="square" rtlCol="0">
            <a:spAutoFit/>
          </a:bodyPr>
          <a:lstStyle/>
          <a:p>
            <a:pPr algn="r"/>
            <a:r>
              <a:rPr lang="en-US" sz="2000" dirty="0">
                <a:solidFill>
                  <a:schemeClr val="bg1"/>
                </a:solidFill>
                <a:cs typeface="Impact"/>
              </a:rPr>
              <a:t>Phenotypic &amp; Genotypic Surveillance is a National &amp; International Priority</a:t>
            </a:r>
          </a:p>
        </p:txBody>
      </p:sp>
    </p:spTree>
    <p:extLst>
      <p:ext uri="{BB962C8B-B14F-4D97-AF65-F5344CB8AC3E}">
        <p14:creationId xmlns:p14="http://schemas.microsoft.com/office/powerpoint/2010/main" val="698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25;p29">
            <a:extLst>
              <a:ext uri="{FF2B5EF4-FFF2-40B4-BE49-F238E27FC236}">
                <a16:creationId xmlns:a16="http://schemas.microsoft.com/office/drawing/2014/main" id="{5AEFC76B-5A5E-1521-FC33-06EBA26525B8}"/>
              </a:ext>
            </a:extLst>
          </p:cNvPr>
          <p:cNvSpPr txBox="1"/>
          <p:nvPr/>
        </p:nvSpPr>
        <p:spPr>
          <a:xfrm>
            <a:off x="678042" y="995859"/>
            <a:ext cx="7069015" cy="163121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Which resistance genes are in Canada, the Americas, Globally?</a:t>
            </a:r>
            <a:endParaRPr dirty="0"/>
          </a:p>
          <a:p>
            <a:pPr marL="0" marR="0" lvl="0" indent="0" algn="r" rtl="0">
              <a:spcBef>
                <a:spcPts val="0"/>
              </a:spcBef>
              <a:spcAft>
                <a:spcPts val="0"/>
              </a:spcAft>
              <a:buNone/>
            </a:pPr>
            <a:endParaRPr sz="2000" dirty="0">
              <a:solidFill>
                <a:schemeClr val="lt1"/>
              </a:solidFill>
              <a:latin typeface="Calibri"/>
              <a:ea typeface="Calibri"/>
              <a:cs typeface="Calibri"/>
              <a:sym typeface="Calibri"/>
            </a:endParaRPr>
          </a:p>
          <a:p>
            <a:pPr marL="0" marR="0" lvl="0" indent="0" algn="r" rtl="0">
              <a:spcBef>
                <a:spcPts val="0"/>
              </a:spcBef>
              <a:spcAft>
                <a:spcPts val="0"/>
              </a:spcAft>
              <a:buNone/>
            </a:pPr>
            <a:r>
              <a:rPr lang="en-US" sz="2000" dirty="0">
                <a:solidFill>
                  <a:schemeClr val="lt1"/>
                </a:solidFill>
                <a:latin typeface="Calibri"/>
                <a:ea typeface="Calibri"/>
                <a:cs typeface="Calibri"/>
                <a:sym typeface="Calibri"/>
              </a:rPr>
              <a:t>Which genes are moving around?</a:t>
            </a:r>
            <a:endParaRPr dirty="0"/>
          </a:p>
          <a:p>
            <a:pPr marL="0" marR="0" lvl="0" indent="0" algn="r" rtl="0">
              <a:spcBef>
                <a:spcPts val="0"/>
              </a:spcBef>
              <a:spcAft>
                <a:spcPts val="0"/>
              </a:spcAft>
              <a:buNone/>
            </a:pPr>
            <a:endParaRPr sz="2000" dirty="0">
              <a:solidFill>
                <a:schemeClr val="lt1"/>
              </a:solidFill>
              <a:latin typeface="Calibri"/>
              <a:ea typeface="Calibri"/>
              <a:cs typeface="Calibri"/>
              <a:sym typeface="Calibri"/>
            </a:endParaRPr>
          </a:p>
          <a:p>
            <a:pPr marL="0" marR="0" lvl="0" indent="0" algn="r" rtl="0">
              <a:spcBef>
                <a:spcPts val="0"/>
              </a:spcBef>
              <a:spcAft>
                <a:spcPts val="0"/>
              </a:spcAft>
              <a:buNone/>
            </a:pPr>
            <a:r>
              <a:rPr lang="en-US" sz="2000" dirty="0">
                <a:solidFill>
                  <a:schemeClr val="lt1"/>
                </a:solidFill>
                <a:latin typeface="Calibri"/>
                <a:ea typeface="Calibri"/>
                <a:cs typeface="Calibri"/>
                <a:sym typeface="Calibri"/>
              </a:rPr>
              <a:t> Which pose a threat?</a:t>
            </a:r>
            <a:endParaRPr dirty="0"/>
          </a:p>
        </p:txBody>
      </p:sp>
      <p:pic>
        <p:nvPicPr>
          <p:cNvPr id="4" name="Picture 3" descr="A collage of people smiling&#10;&#10;AI-generated content may be incorrect.">
            <a:extLst>
              <a:ext uri="{FF2B5EF4-FFF2-40B4-BE49-F238E27FC236}">
                <a16:creationId xmlns:a16="http://schemas.microsoft.com/office/drawing/2014/main" id="{159B4248-7525-2FB7-4FD2-C5D4D5F2025A}"/>
              </a:ext>
            </a:extLst>
          </p:cNvPr>
          <p:cNvPicPr>
            <a:picLocks noChangeAspect="1"/>
          </p:cNvPicPr>
          <p:nvPr/>
        </p:nvPicPr>
        <p:blipFill>
          <a:blip r:embed="rId2"/>
          <a:stretch>
            <a:fillRect/>
          </a:stretch>
        </p:blipFill>
        <p:spPr>
          <a:xfrm>
            <a:off x="1037492" y="3221564"/>
            <a:ext cx="7069016" cy="3232326"/>
          </a:xfrm>
          <a:prstGeom prst="rect">
            <a:avLst/>
          </a:prstGeom>
        </p:spPr>
      </p:pic>
    </p:spTree>
    <p:extLst>
      <p:ext uri="{BB962C8B-B14F-4D97-AF65-F5344CB8AC3E}">
        <p14:creationId xmlns:p14="http://schemas.microsoft.com/office/powerpoint/2010/main" val="371095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Google Shape;361;p32">
            <a:extLst>
              <a:ext uri="{FF2B5EF4-FFF2-40B4-BE49-F238E27FC236}">
                <a16:creationId xmlns:a16="http://schemas.microsoft.com/office/drawing/2014/main" id="{9012EB4A-837A-6645-9ACC-D69612CE4ADF}"/>
              </a:ext>
            </a:extLst>
          </p:cNvPr>
          <p:cNvSpPr txBox="1"/>
          <p:nvPr/>
        </p:nvSpPr>
        <p:spPr>
          <a:xfrm>
            <a:off x="5227569" y="147430"/>
            <a:ext cx="3571986"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DNA Sequencing – Resistance Genes Can No Longer Hide</a:t>
            </a:r>
            <a:endParaRPr/>
          </a:p>
        </p:txBody>
      </p:sp>
      <p:cxnSp>
        <p:nvCxnSpPr>
          <p:cNvPr id="18" name="Google Shape;362;p32">
            <a:extLst>
              <a:ext uri="{FF2B5EF4-FFF2-40B4-BE49-F238E27FC236}">
                <a16:creationId xmlns:a16="http://schemas.microsoft.com/office/drawing/2014/main" id="{72484B92-AC61-6743-A7A7-C320393114E3}"/>
              </a:ext>
            </a:extLst>
          </p:cNvPr>
          <p:cNvCxnSpPr/>
          <p:nvPr/>
        </p:nvCxnSpPr>
        <p:spPr>
          <a:xfrm>
            <a:off x="1907704" y="1412776"/>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19" name="Google Shape;363;p32">
            <a:extLst>
              <a:ext uri="{FF2B5EF4-FFF2-40B4-BE49-F238E27FC236}">
                <a16:creationId xmlns:a16="http://schemas.microsoft.com/office/drawing/2014/main" id="{6F46CA04-C166-CC41-90EF-4B9536A98E4E}"/>
              </a:ext>
            </a:extLst>
          </p:cNvPr>
          <p:cNvSpPr txBox="1"/>
          <p:nvPr/>
        </p:nvSpPr>
        <p:spPr>
          <a:xfrm>
            <a:off x="179512" y="90872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DNA sequencing</a:t>
            </a:r>
            <a:endParaRPr/>
          </a:p>
        </p:txBody>
      </p:sp>
      <p:sp>
        <p:nvSpPr>
          <p:cNvPr id="20" name="Google Shape;364;p32">
            <a:extLst>
              <a:ext uri="{FF2B5EF4-FFF2-40B4-BE49-F238E27FC236}">
                <a16:creationId xmlns:a16="http://schemas.microsoft.com/office/drawing/2014/main" id="{8FABC0EA-2D9B-9C40-991B-839717E6529D}"/>
              </a:ext>
            </a:extLst>
          </p:cNvPr>
          <p:cNvSpPr txBox="1"/>
          <p:nvPr/>
        </p:nvSpPr>
        <p:spPr>
          <a:xfrm>
            <a:off x="1907704" y="2145050"/>
            <a:ext cx="309634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comparison to reference sequences</a:t>
            </a:r>
            <a:endParaRPr/>
          </a:p>
        </p:txBody>
      </p:sp>
      <p:cxnSp>
        <p:nvCxnSpPr>
          <p:cNvPr id="21" name="Google Shape;365;p32">
            <a:extLst>
              <a:ext uri="{FF2B5EF4-FFF2-40B4-BE49-F238E27FC236}">
                <a16:creationId xmlns:a16="http://schemas.microsoft.com/office/drawing/2014/main" id="{9DFEA8CB-564C-8047-A6C2-59ECCBD93C36}"/>
              </a:ext>
            </a:extLst>
          </p:cNvPr>
          <p:cNvCxnSpPr/>
          <p:nvPr/>
        </p:nvCxnSpPr>
        <p:spPr>
          <a:xfrm>
            <a:off x="3851920" y="2984758"/>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cxnSp>
        <p:nvCxnSpPr>
          <p:cNvPr id="22" name="Google Shape;366;p32">
            <a:extLst>
              <a:ext uri="{FF2B5EF4-FFF2-40B4-BE49-F238E27FC236}">
                <a16:creationId xmlns:a16="http://schemas.microsoft.com/office/drawing/2014/main" id="{0A0706D4-4A59-A741-BC0F-DF6A73B2236C}"/>
              </a:ext>
            </a:extLst>
          </p:cNvPr>
          <p:cNvCxnSpPr/>
          <p:nvPr/>
        </p:nvCxnSpPr>
        <p:spPr>
          <a:xfrm>
            <a:off x="5868144" y="4509120"/>
            <a:ext cx="1080120" cy="936104"/>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27" name="Google Shape;371;p32">
            <a:extLst>
              <a:ext uri="{FF2B5EF4-FFF2-40B4-BE49-F238E27FC236}">
                <a16:creationId xmlns:a16="http://schemas.microsoft.com/office/drawing/2014/main" id="{16B98224-B7EB-F24C-8FA5-1A276776085E}"/>
              </a:ext>
            </a:extLst>
          </p:cNvPr>
          <p:cNvSpPr txBox="1"/>
          <p:nvPr/>
        </p:nvSpPr>
        <p:spPr>
          <a:xfrm>
            <a:off x="3779911" y="3645024"/>
            <a:ext cx="3720483"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prediction of</a:t>
            </a:r>
            <a:endParaRPr/>
          </a:p>
          <a:p>
            <a:pPr marL="0" marR="0" lvl="0" indent="0" algn="ctr" rtl="0">
              <a:spcBef>
                <a:spcPts val="0"/>
              </a:spcBef>
              <a:spcAft>
                <a:spcPts val="0"/>
              </a:spcAft>
              <a:buNone/>
            </a:pPr>
            <a:r>
              <a:rPr lang="en-US" sz="2000">
                <a:solidFill>
                  <a:srgbClr val="FFFFFF"/>
                </a:solidFill>
                <a:latin typeface="Calibri"/>
                <a:ea typeface="Calibri"/>
                <a:cs typeface="Calibri"/>
                <a:sym typeface="Calibri"/>
              </a:rPr>
              <a:t>resistome; AMR surveillance</a:t>
            </a:r>
            <a:endParaRPr/>
          </a:p>
        </p:txBody>
      </p:sp>
      <p:pic>
        <p:nvPicPr>
          <p:cNvPr id="29" name="Google Shape;373;p32" descr="miseq.jpg">
            <a:extLst>
              <a:ext uri="{FF2B5EF4-FFF2-40B4-BE49-F238E27FC236}">
                <a16:creationId xmlns:a16="http://schemas.microsoft.com/office/drawing/2014/main" id="{399BBD75-7FE8-C541-A438-690D55BA7B51}"/>
              </a:ext>
            </a:extLst>
          </p:cNvPr>
          <p:cNvPicPr preferRelativeResize="0"/>
          <p:nvPr/>
        </p:nvPicPr>
        <p:blipFill rotWithShape="1">
          <a:blip r:embed="rId2">
            <a:alphaModFix/>
          </a:blip>
          <a:srcRect/>
          <a:stretch/>
        </p:blipFill>
        <p:spPr>
          <a:xfrm>
            <a:off x="5734778" y="923476"/>
            <a:ext cx="1278784" cy="853189"/>
          </a:xfrm>
          <a:prstGeom prst="rect">
            <a:avLst/>
          </a:prstGeom>
          <a:noFill/>
          <a:ln>
            <a:noFill/>
          </a:ln>
        </p:spPr>
      </p:pic>
      <p:pic>
        <p:nvPicPr>
          <p:cNvPr id="30" name="Google Shape;374;p32" descr="maxresdefault.jpg">
            <a:extLst>
              <a:ext uri="{FF2B5EF4-FFF2-40B4-BE49-F238E27FC236}">
                <a16:creationId xmlns:a16="http://schemas.microsoft.com/office/drawing/2014/main" id="{C574DD42-5426-2F47-8B26-925FD1A02C82}"/>
              </a:ext>
            </a:extLst>
          </p:cNvPr>
          <p:cNvPicPr preferRelativeResize="0"/>
          <p:nvPr/>
        </p:nvPicPr>
        <p:blipFill rotWithShape="1">
          <a:blip r:embed="rId3">
            <a:alphaModFix/>
          </a:blip>
          <a:srcRect/>
          <a:stretch/>
        </p:blipFill>
        <p:spPr>
          <a:xfrm>
            <a:off x="7236296" y="899203"/>
            <a:ext cx="1456452" cy="819254"/>
          </a:xfrm>
          <a:prstGeom prst="rect">
            <a:avLst/>
          </a:prstGeom>
          <a:noFill/>
          <a:ln>
            <a:noFill/>
          </a:ln>
        </p:spPr>
      </p:pic>
      <p:sp>
        <p:nvSpPr>
          <p:cNvPr id="2" name="Google Shape;372;p32">
            <a:extLst>
              <a:ext uri="{FF2B5EF4-FFF2-40B4-BE49-F238E27FC236}">
                <a16:creationId xmlns:a16="http://schemas.microsoft.com/office/drawing/2014/main" id="{8B82CAB3-3D9E-C914-0B8B-C6C15A96605E}"/>
              </a:ext>
            </a:extLst>
          </p:cNvPr>
          <p:cNvSpPr txBox="1"/>
          <p:nvPr/>
        </p:nvSpPr>
        <p:spPr>
          <a:xfrm>
            <a:off x="6660232" y="5445224"/>
            <a:ext cx="2232248"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prediction of phenotype; clinical decision making; risk assessment</a:t>
            </a:r>
            <a:endParaRPr dirty="0"/>
          </a:p>
        </p:txBody>
      </p:sp>
    </p:spTree>
    <p:extLst>
      <p:ext uri="{BB962C8B-B14F-4D97-AF65-F5344CB8AC3E}">
        <p14:creationId xmlns:p14="http://schemas.microsoft.com/office/powerpoint/2010/main" val="40721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Google Shape;361;p32">
            <a:extLst>
              <a:ext uri="{FF2B5EF4-FFF2-40B4-BE49-F238E27FC236}">
                <a16:creationId xmlns:a16="http://schemas.microsoft.com/office/drawing/2014/main" id="{9012EB4A-837A-6645-9ACC-D69612CE4ADF}"/>
              </a:ext>
            </a:extLst>
          </p:cNvPr>
          <p:cNvSpPr txBox="1"/>
          <p:nvPr/>
        </p:nvSpPr>
        <p:spPr>
          <a:xfrm>
            <a:off x="5227569" y="147430"/>
            <a:ext cx="3571986"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DNA Sequencing – Resistance Genes Can No Longer Hide</a:t>
            </a:r>
            <a:endParaRPr/>
          </a:p>
        </p:txBody>
      </p:sp>
      <p:cxnSp>
        <p:nvCxnSpPr>
          <p:cNvPr id="18" name="Google Shape;362;p32">
            <a:extLst>
              <a:ext uri="{FF2B5EF4-FFF2-40B4-BE49-F238E27FC236}">
                <a16:creationId xmlns:a16="http://schemas.microsoft.com/office/drawing/2014/main" id="{72484B92-AC61-6743-A7A7-C320393114E3}"/>
              </a:ext>
            </a:extLst>
          </p:cNvPr>
          <p:cNvCxnSpPr/>
          <p:nvPr/>
        </p:nvCxnSpPr>
        <p:spPr>
          <a:xfrm>
            <a:off x="1907704" y="1412776"/>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19" name="Google Shape;363;p32">
            <a:extLst>
              <a:ext uri="{FF2B5EF4-FFF2-40B4-BE49-F238E27FC236}">
                <a16:creationId xmlns:a16="http://schemas.microsoft.com/office/drawing/2014/main" id="{6F46CA04-C166-CC41-90EF-4B9536A98E4E}"/>
              </a:ext>
            </a:extLst>
          </p:cNvPr>
          <p:cNvSpPr txBox="1"/>
          <p:nvPr/>
        </p:nvSpPr>
        <p:spPr>
          <a:xfrm>
            <a:off x="179512" y="90872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DNA sequencing</a:t>
            </a:r>
            <a:endParaRPr/>
          </a:p>
        </p:txBody>
      </p:sp>
      <p:sp>
        <p:nvSpPr>
          <p:cNvPr id="20" name="Google Shape;364;p32">
            <a:extLst>
              <a:ext uri="{FF2B5EF4-FFF2-40B4-BE49-F238E27FC236}">
                <a16:creationId xmlns:a16="http://schemas.microsoft.com/office/drawing/2014/main" id="{8FABC0EA-2D9B-9C40-991B-839717E6529D}"/>
              </a:ext>
            </a:extLst>
          </p:cNvPr>
          <p:cNvSpPr txBox="1"/>
          <p:nvPr/>
        </p:nvSpPr>
        <p:spPr>
          <a:xfrm>
            <a:off x="1907704" y="2145050"/>
            <a:ext cx="309634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comparison to reference sequences</a:t>
            </a:r>
            <a:endParaRPr/>
          </a:p>
        </p:txBody>
      </p:sp>
      <p:cxnSp>
        <p:nvCxnSpPr>
          <p:cNvPr id="21" name="Google Shape;365;p32">
            <a:extLst>
              <a:ext uri="{FF2B5EF4-FFF2-40B4-BE49-F238E27FC236}">
                <a16:creationId xmlns:a16="http://schemas.microsoft.com/office/drawing/2014/main" id="{9DFEA8CB-564C-8047-A6C2-59ECCBD93C36}"/>
              </a:ext>
            </a:extLst>
          </p:cNvPr>
          <p:cNvCxnSpPr/>
          <p:nvPr/>
        </p:nvCxnSpPr>
        <p:spPr>
          <a:xfrm>
            <a:off x="3851920" y="2984758"/>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cxnSp>
        <p:nvCxnSpPr>
          <p:cNvPr id="22" name="Google Shape;366;p32">
            <a:extLst>
              <a:ext uri="{FF2B5EF4-FFF2-40B4-BE49-F238E27FC236}">
                <a16:creationId xmlns:a16="http://schemas.microsoft.com/office/drawing/2014/main" id="{0A0706D4-4A59-A741-BC0F-DF6A73B2236C}"/>
              </a:ext>
            </a:extLst>
          </p:cNvPr>
          <p:cNvCxnSpPr/>
          <p:nvPr/>
        </p:nvCxnSpPr>
        <p:spPr>
          <a:xfrm>
            <a:off x="5868144" y="4509120"/>
            <a:ext cx="1080120" cy="936104"/>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23" name="Google Shape;367;p32">
            <a:extLst>
              <a:ext uri="{FF2B5EF4-FFF2-40B4-BE49-F238E27FC236}">
                <a16:creationId xmlns:a16="http://schemas.microsoft.com/office/drawing/2014/main" id="{722A4861-805F-CD44-A595-51DB4D9789F5}"/>
              </a:ext>
            </a:extLst>
          </p:cNvPr>
          <p:cNvSpPr txBox="1"/>
          <p:nvPr/>
        </p:nvSpPr>
        <p:spPr>
          <a:xfrm>
            <a:off x="-792596" y="2367639"/>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CARD</a:t>
            </a:r>
            <a:endParaRPr/>
          </a:p>
        </p:txBody>
      </p:sp>
      <p:sp>
        <p:nvSpPr>
          <p:cNvPr id="24" name="Google Shape;368;p32">
            <a:extLst>
              <a:ext uri="{FF2B5EF4-FFF2-40B4-BE49-F238E27FC236}">
                <a16:creationId xmlns:a16="http://schemas.microsoft.com/office/drawing/2014/main" id="{4017A480-8FB7-8749-99C7-885401D52646}"/>
              </a:ext>
            </a:extLst>
          </p:cNvPr>
          <p:cNvSpPr txBox="1"/>
          <p:nvPr/>
        </p:nvSpPr>
        <p:spPr>
          <a:xfrm>
            <a:off x="-614971" y="2694034"/>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biocuration</a:t>
            </a:r>
            <a:endParaRPr sz="2000" i="1">
              <a:solidFill>
                <a:srgbClr val="FABF8E"/>
              </a:solidFill>
              <a:latin typeface="Calibri"/>
              <a:ea typeface="Calibri"/>
              <a:cs typeface="Calibri"/>
              <a:sym typeface="Calibri"/>
            </a:endParaRPr>
          </a:p>
        </p:txBody>
      </p:sp>
      <p:sp>
        <p:nvSpPr>
          <p:cNvPr id="25" name="Google Shape;369;p32">
            <a:extLst>
              <a:ext uri="{FF2B5EF4-FFF2-40B4-BE49-F238E27FC236}">
                <a16:creationId xmlns:a16="http://schemas.microsoft.com/office/drawing/2014/main" id="{679F7D6A-10A8-5845-80FF-3ECD9C2F6D41}"/>
              </a:ext>
            </a:extLst>
          </p:cNvPr>
          <p:cNvSpPr txBox="1"/>
          <p:nvPr/>
        </p:nvSpPr>
        <p:spPr>
          <a:xfrm>
            <a:off x="1372681" y="4188092"/>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bioinformatics</a:t>
            </a:r>
            <a:endParaRPr/>
          </a:p>
        </p:txBody>
      </p:sp>
      <p:sp>
        <p:nvSpPr>
          <p:cNvPr id="26" name="Google Shape;370;p32">
            <a:extLst>
              <a:ext uri="{FF2B5EF4-FFF2-40B4-BE49-F238E27FC236}">
                <a16:creationId xmlns:a16="http://schemas.microsoft.com/office/drawing/2014/main" id="{38BE4502-0FA0-FC4F-85AC-12E3110D030C}"/>
              </a:ext>
            </a:extLst>
          </p:cNvPr>
          <p:cNvSpPr txBox="1"/>
          <p:nvPr/>
        </p:nvSpPr>
        <p:spPr>
          <a:xfrm>
            <a:off x="3765874" y="6060776"/>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analytics</a:t>
            </a:r>
            <a:endParaRPr/>
          </a:p>
        </p:txBody>
      </p:sp>
      <p:sp>
        <p:nvSpPr>
          <p:cNvPr id="27" name="Google Shape;371;p32">
            <a:extLst>
              <a:ext uri="{FF2B5EF4-FFF2-40B4-BE49-F238E27FC236}">
                <a16:creationId xmlns:a16="http://schemas.microsoft.com/office/drawing/2014/main" id="{16B98224-B7EB-F24C-8FA5-1A276776085E}"/>
              </a:ext>
            </a:extLst>
          </p:cNvPr>
          <p:cNvSpPr txBox="1"/>
          <p:nvPr/>
        </p:nvSpPr>
        <p:spPr>
          <a:xfrm>
            <a:off x="3779911" y="3645024"/>
            <a:ext cx="3720483"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prediction of</a:t>
            </a:r>
            <a:endParaRPr/>
          </a:p>
          <a:p>
            <a:pPr marL="0" marR="0" lvl="0" indent="0" algn="ctr" rtl="0">
              <a:spcBef>
                <a:spcPts val="0"/>
              </a:spcBef>
              <a:spcAft>
                <a:spcPts val="0"/>
              </a:spcAft>
              <a:buNone/>
            </a:pPr>
            <a:r>
              <a:rPr lang="en-US" sz="2000">
                <a:solidFill>
                  <a:srgbClr val="FFFFFF"/>
                </a:solidFill>
                <a:latin typeface="Calibri"/>
                <a:ea typeface="Calibri"/>
                <a:cs typeface="Calibri"/>
                <a:sym typeface="Calibri"/>
              </a:rPr>
              <a:t>resistome; AMR surveillance</a:t>
            </a:r>
            <a:endParaRPr/>
          </a:p>
        </p:txBody>
      </p:sp>
      <p:sp>
        <p:nvSpPr>
          <p:cNvPr id="28" name="Google Shape;372;p32">
            <a:extLst>
              <a:ext uri="{FF2B5EF4-FFF2-40B4-BE49-F238E27FC236}">
                <a16:creationId xmlns:a16="http://schemas.microsoft.com/office/drawing/2014/main" id="{F8E3F7BC-CB46-BD41-8D3F-992C45877FF6}"/>
              </a:ext>
            </a:extLst>
          </p:cNvPr>
          <p:cNvSpPr txBox="1"/>
          <p:nvPr/>
        </p:nvSpPr>
        <p:spPr>
          <a:xfrm>
            <a:off x="6660232" y="5445224"/>
            <a:ext cx="2232248"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prediction of phenotype; clinical decision making; risk assessment</a:t>
            </a:r>
            <a:endParaRPr dirty="0"/>
          </a:p>
        </p:txBody>
      </p:sp>
      <p:pic>
        <p:nvPicPr>
          <p:cNvPr id="29" name="Google Shape;373;p32" descr="miseq.jpg">
            <a:extLst>
              <a:ext uri="{FF2B5EF4-FFF2-40B4-BE49-F238E27FC236}">
                <a16:creationId xmlns:a16="http://schemas.microsoft.com/office/drawing/2014/main" id="{399BBD75-7FE8-C541-A438-690D55BA7B51}"/>
              </a:ext>
            </a:extLst>
          </p:cNvPr>
          <p:cNvPicPr preferRelativeResize="0"/>
          <p:nvPr/>
        </p:nvPicPr>
        <p:blipFill rotWithShape="1">
          <a:blip r:embed="rId2">
            <a:alphaModFix/>
          </a:blip>
          <a:srcRect/>
          <a:stretch/>
        </p:blipFill>
        <p:spPr>
          <a:xfrm>
            <a:off x="5734778" y="923476"/>
            <a:ext cx="1278784" cy="853189"/>
          </a:xfrm>
          <a:prstGeom prst="rect">
            <a:avLst/>
          </a:prstGeom>
          <a:noFill/>
          <a:ln>
            <a:noFill/>
          </a:ln>
        </p:spPr>
      </p:pic>
      <p:pic>
        <p:nvPicPr>
          <p:cNvPr id="30" name="Google Shape;374;p32" descr="maxresdefault.jpg">
            <a:extLst>
              <a:ext uri="{FF2B5EF4-FFF2-40B4-BE49-F238E27FC236}">
                <a16:creationId xmlns:a16="http://schemas.microsoft.com/office/drawing/2014/main" id="{C574DD42-5426-2F47-8B26-925FD1A02C82}"/>
              </a:ext>
            </a:extLst>
          </p:cNvPr>
          <p:cNvPicPr preferRelativeResize="0"/>
          <p:nvPr/>
        </p:nvPicPr>
        <p:blipFill rotWithShape="1">
          <a:blip r:embed="rId3">
            <a:alphaModFix/>
          </a:blip>
          <a:srcRect/>
          <a:stretch/>
        </p:blipFill>
        <p:spPr>
          <a:xfrm>
            <a:off x="7236296" y="899203"/>
            <a:ext cx="1456452" cy="819254"/>
          </a:xfrm>
          <a:prstGeom prst="rect">
            <a:avLst/>
          </a:prstGeom>
          <a:noFill/>
          <a:ln>
            <a:noFill/>
          </a:ln>
        </p:spPr>
      </p:pic>
      <p:sp>
        <p:nvSpPr>
          <p:cNvPr id="31" name="Google Shape;375;p32">
            <a:extLst>
              <a:ext uri="{FF2B5EF4-FFF2-40B4-BE49-F238E27FC236}">
                <a16:creationId xmlns:a16="http://schemas.microsoft.com/office/drawing/2014/main" id="{23D363DB-A222-8C4B-99C7-34A543DC8F52}"/>
              </a:ext>
            </a:extLst>
          </p:cNvPr>
          <p:cNvSpPr txBox="1"/>
          <p:nvPr/>
        </p:nvSpPr>
        <p:spPr>
          <a:xfrm>
            <a:off x="981674" y="3849461"/>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Resistance Gene Identifier</a:t>
            </a:r>
            <a:endParaRPr/>
          </a:p>
        </p:txBody>
      </p:sp>
      <p:sp>
        <p:nvSpPr>
          <p:cNvPr id="32" name="Google Shape;376;p32">
            <a:extLst>
              <a:ext uri="{FF2B5EF4-FFF2-40B4-BE49-F238E27FC236}">
                <a16:creationId xmlns:a16="http://schemas.microsoft.com/office/drawing/2014/main" id="{4A1BD02D-67FC-B845-86D5-0909CF0A831E}"/>
              </a:ext>
            </a:extLst>
          </p:cNvPr>
          <p:cNvSpPr txBox="1"/>
          <p:nvPr/>
        </p:nvSpPr>
        <p:spPr>
          <a:xfrm>
            <a:off x="3311860" y="575300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Machine Learning</a:t>
            </a:r>
            <a:endParaRPr/>
          </a:p>
        </p:txBody>
      </p:sp>
    </p:spTree>
    <p:extLst>
      <p:ext uri="{BB962C8B-B14F-4D97-AF65-F5344CB8AC3E}">
        <p14:creationId xmlns:p14="http://schemas.microsoft.com/office/powerpoint/2010/main" val="337830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BB395-4AC9-2103-3AE4-16BA612BB6AA}"/>
            </a:ext>
          </a:extLst>
        </p:cNvPr>
        <p:cNvGrpSpPr/>
        <p:nvPr/>
      </p:nvGrpSpPr>
      <p:grpSpPr>
        <a:xfrm>
          <a:off x="0" y="0"/>
          <a:ext cx="0" cy="0"/>
          <a:chOff x="0" y="0"/>
          <a:chExt cx="0" cy="0"/>
        </a:xfrm>
      </p:grpSpPr>
      <p:sp>
        <p:nvSpPr>
          <p:cNvPr id="2" name="Google Shape;381;p33">
            <a:extLst>
              <a:ext uri="{FF2B5EF4-FFF2-40B4-BE49-F238E27FC236}">
                <a16:creationId xmlns:a16="http://schemas.microsoft.com/office/drawing/2014/main" id="{03E0F196-45D0-D6F5-060F-B63E42EC2E9C}"/>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a:solidFill>
                  <a:srgbClr val="FABF8E"/>
                </a:solidFill>
                <a:latin typeface="Calibri"/>
                <a:ea typeface="Calibri"/>
                <a:cs typeface="Calibri"/>
                <a:sym typeface="Calibri"/>
              </a:rPr>
              <a:t>Biocuration</a:t>
            </a:r>
            <a:endParaRPr sz="2800" i="1">
              <a:solidFill>
                <a:srgbClr val="FABF8E"/>
              </a:solidFill>
              <a:latin typeface="Calibri"/>
              <a:ea typeface="Calibri"/>
              <a:cs typeface="Calibri"/>
              <a:sym typeface="Calibri"/>
            </a:endParaRPr>
          </a:p>
        </p:txBody>
      </p:sp>
    </p:spTree>
    <p:extLst>
      <p:ext uri="{BB962C8B-B14F-4D97-AF65-F5344CB8AC3E}">
        <p14:creationId xmlns:p14="http://schemas.microsoft.com/office/powerpoint/2010/main" val="297892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roops.jpeg">
            <a:extLst>
              <a:ext uri="{FF2B5EF4-FFF2-40B4-BE49-F238E27FC236}">
                <a16:creationId xmlns:a16="http://schemas.microsoft.com/office/drawing/2014/main" id="{13305278-7C93-852E-F16C-00445CE65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0" y="72758"/>
            <a:ext cx="9020065" cy="5426781"/>
          </a:xfrm>
          <a:prstGeom prst="rect">
            <a:avLst/>
          </a:prstGeom>
        </p:spPr>
      </p:pic>
      <p:sp>
        <p:nvSpPr>
          <p:cNvPr id="6" name="TextBox 5">
            <a:extLst>
              <a:ext uri="{FF2B5EF4-FFF2-40B4-BE49-F238E27FC236}">
                <a16:creationId xmlns:a16="http://schemas.microsoft.com/office/drawing/2014/main" id="{CFD82F4C-A06C-5910-86DE-31C2BFBFA371}"/>
              </a:ext>
            </a:extLst>
          </p:cNvPr>
          <p:cNvSpPr txBox="1"/>
          <p:nvPr/>
        </p:nvSpPr>
        <p:spPr>
          <a:xfrm>
            <a:off x="651639" y="5203100"/>
            <a:ext cx="8124497" cy="369332"/>
          </a:xfrm>
          <a:prstGeom prst="rect">
            <a:avLst/>
          </a:prstGeom>
          <a:noFill/>
        </p:spPr>
        <p:txBody>
          <a:bodyPr wrap="square" rtlCol="0">
            <a:spAutoFit/>
          </a:bodyPr>
          <a:lstStyle/>
          <a:p>
            <a:pPr algn="ctr"/>
            <a:r>
              <a:rPr lang="en-US" dirty="0"/>
              <a:t>1st Canadian Special Wireless Group, Royal Canadian Corps of Signals - 1944</a:t>
            </a:r>
          </a:p>
        </p:txBody>
      </p:sp>
      <p:sp>
        <p:nvSpPr>
          <p:cNvPr id="38" name="TextBox 37">
            <a:extLst>
              <a:ext uri="{FF2B5EF4-FFF2-40B4-BE49-F238E27FC236}">
                <a16:creationId xmlns:a16="http://schemas.microsoft.com/office/drawing/2014/main" id="{CF278602-38DF-3C67-6AAC-C9D9D6190ADD}"/>
              </a:ext>
            </a:extLst>
          </p:cNvPr>
          <p:cNvSpPr txBox="1"/>
          <p:nvPr/>
        </p:nvSpPr>
        <p:spPr>
          <a:xfrm>
            <a:off x="1198179" y="5969877"/>
            <a:ext cx="1145057" cy="461665"/>
          </a:xfrm>
          <a:prstGeom prst="rect">
            <a:avLst/>
          </a:prstGeom>
          <a:noFill/>
        </p:spPr>
        <p:txBody>
          <a:bodyPr wrap="none" rtlCol="0">
            <a:spAutoFit/>
          </a:bodyPr>
          <a:lstStyle/>
          <a:p>
            <a:r>
              <a:rPr lang="en-US" sz="2400" b="1" dirty="0">
                <a:solidFill>
                  <a:srgbClr val="7030A0"/>
                </a:solidFill>
              </a:rPr>
              <a:t>DETECT</a:t>
            </a:r>
          </a:p>
        </p:txBody>
      </p:sp>
      <p:sp>
        <p:nvSpPr>
          <p:cNvPr id="39" name="TextBox 38">
            <a:extLst>
              <a:ext uri="{FF2B5EF4-FFF2-40B4-BE49-F238E27FC236}">
                <a16:creationId xmlns:a16="http://schemas.microsoft.com/office/drawing/2014/main" id="{9CFCCC53-8DED-B821-E55F-906B123F37DC}"/>
              </a:ext>
            </a:extLst>
          </p:cNvPr>
          <p:cNvSpPr txBox="1"/>
          <p:nvPr/>
        </p:nvSpPr>
        <p:spPr>
          <a:xfrm>
            <a:off x="3904878" y="5969876"/>
            <a:ext cx="1239122" cy="461665"/>
          </a:xfrm>
          <a:prstGeom prst="rect">
            <a:avLst/>
          </a:prstGeom>
          <a:noFill/>
        </p:spPr>
        <p:txBody>
          <a:bodyPr wrap="none" rtlCol="0">
            <a:spAutoFit/>
          </a:bodyPr>
          <a:lstStyle/>
          <a:p>
            <a:r>
              <a:rPr lang="en-US" sz="2400" b="1" dirty="0">
                <a:solidFill>
                  <a:srgbClr val="7030A0"/>
                </a:solidFill>
              </a:rPr>
              <a:t>DECODE</a:t>
            </a:r>
          </a:p>
        </p:txBody>
      </p:sp>
      <p:sp>
        <p:nvSpPr>
          <p:cNvPr id="40" name="TextBox 39">
            <a:extLst>
              <a:ext uri="{FF2B5EF4-FFF2-40B4-BE49-F238E27FC236}">
                <a16:creationId xmlns:a16="http://schemas.microsoft.com/office/drawing/2014/main" id="{8DACBCA4-C8EE-1ABA-9DD2-2C752AF6D5EF}"/>
              </a:ext>
            </a:extLst>
          </p:cNvPr>
          <p:cNvSpPr txBox="1"/>
          <p:nvPr/>
        </p:nvSpPr>
        <p:spPr>
          <a:xfrm>
            <a:off x="6742671" y="5969876"/>
            <a:ext cx="1176219" cy="461665"/>
          </a:xfrm>
          <a:prstGeom prst="rect">
            <a:avLst/>
          </a:prstGeom>
          <a:noFill/>
        </p:spPr>
        <p:txBody>
          <a:bodyPr wrap="none" rtlCol="0">
            <a:spAutoFit/>
          </a:bodyPr>
          <a:lstStyle/>
          <a:p>
            <a:r>
              <a:rPr lang="en-US" sz="2400" b="1" dirty="0">
                <a:solidFill>
                  <a:srgbClr val="7030A0"/>
                </a:solidFill>
              </a:rPr>
              <a:t>DEPLOY</a:t>
            </a:r>
          </a:p>
        </p:txBody>
      </p:sp>
      <p:pic>
        <p:nvPicPr>
          <p:cNvPr id="41" name="Picture 40">
            <a:extLst>
              <a:ext uri="{FF2B5EF4-FFF2-40B4-BE49-F238E27FC236}">
                <a16:creationId xmlns:a16="http://schemas.microsoft.com/office/drawing/2014/main" id="{FFC81B08-C339-C8ED-F530-2665D2969B67}"/>
              </a:ext>
            </a:extLst>
          </p:cNvPr>
          <p:cNvPicPr>
            <a:picLocks noChangeAspect="1"/>
          </p:cNvPicPr>
          <p:nvPr/>
        </p:nvPicPr>
        <p:blipFill>
          <a:blip r:embed="rId3"/>
          <a:stretch>
            <a:fillRect/>
          </a:stretch>
        </p:blipFill>
        <p:spPr>
          <a:xfrm>
            <a:off x="4556214" y="1502978"/>
            <a:ext cx="535236" cy="826595"/>
          </a:xfrm>
          <a:prstGeom prst="rect">
            <a:avLst/>
          </a:prstGeom>
        </p:spPr>
      </p:pic>
      <p:cxnSp>
        <p:nvCxnSpPr>
          <p:cNvPr id="43" name="Straight Connector 42">
            <a:extLst>
              <a:ext uri="{FF2B5EF4-FFF2-40B4-BE49-F238E27FC236}">
                <a16:creationId xmlns:a16="http://schemas.microsoft.com/office/drawing/2014/main" id="{C4EF5288-69A3-1583-D7F4-3744FC208897}"/>
              </a:ext>
            </a:extLst>
          </p:cNvPr>
          <p:cNvCxnSpPr/>
          <p:nvPr/>
        </p:nvCxnSpPr>
        <p:spPr>
          <a:xfrm flipH="1">
            <a:off x="2680855" y="187036"/>
            <a:ext cx="207818" cy="306831"/>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6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91;p34">
            <a:extLst>
              <a:ext uri="{FF2B5EF4-FFF2-40B4-BE49-F238E27FC236}">
                <a16:creationId xmlns:a16="http://schemas.microsoft.com/office/drawing/2014/main" id="{18BC267B-6134-3F0E-C448-5ED436A22432}"/>
              </a:ext>
            </a:extLst>
          </p:cNvPr>
          <p:cNvSpPr/>
          <p:nvPr/>
        </p:nvSpPr>
        <p:spPr>
          <a:xfrm>
            <a:off x="8920628" y="162047"/>
            <a:ext cx="223372" cy="449799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Google Shape;949;p79">
            <a:extLst>
              <a:ext uri="{FF2B5EF4-FFF2-40B4-BE49-F238E27FC236}">
                <a16:creationId xmlns:a16="http://schemas.microsoft.com/office/drawing/2014/main" id="{7E93E687-1C58-C527-935C-BD2F4A1D3786}"/>
              </a:ext>
            </a:extLst>
          </p:cNvPr>
          <p:cNvPicPr preferRelativeResize="0"/>
          <p:nvPr/>
        </p:nvPicPr>
        <p:blipFill rotWithShape="1">
          <a:blip r:embed="rId3">
            <a:alphaModFix/>
          </a:blip>
          <a:srcRect/>
          <a:stretch/>
        </p:blipFill>
        <p:spPr>
          <a:xfrm>
            <a:off x="5190600" y="4420195"/>
            <a:ext cx="3323931" cy="1886685"/>
          </a:xfrm>
          <a:prstGeom prst="rect">
            <a:avLst/>
          </a:prstGeom>
          <a:noFill/>
          <a:ln>
            <a:noFill/>
          </a:ln>
        </p:spPr>
      </p:pic>
      <p:sp>
        <p:nvSpPr>
          <p:cNvPr id="7" name="Google Shape;158;p17">
            <a:extLst>
              <a:ext uri="{FF2B5EF4-FFF2-40B4-BE49-F238E27FC236}">
                <a16:creationId xmlns:a16="http://schemas.microsoft.com/office/drawing/2014/main" id="{9C449BA9-605F-0FA5-0E72-B7116EDBA19A}"/>
              </a:ext>
            </a:extLst>
          </p:cNvPr>
          <p:cNvSpPr txBox="1"/>
          <p:nvPr/>
        </p:nvSpPr>
        <p:spPr>
          <a:xfrm>
            <a:off x="5123389" y="6261615"/>
            <a:ext cx="2450445" cy="261610"/>
          </a:xfrm>
          <a:prstGeom prst="rect">
            <a:avLst/>
          </a:prstGeom>
          <a:noFill/>
          <a:ln>
            <a:noFill/>
          </a:ln>
        </p:spPr>
        <p:txBody>
          <a:bodyPr spcFirstLastPara="1" wrap="square" lIns="91425" tIns="45700" rIns="91425" bIns="45700" anchor="t" anchorCtr="0">
            <a:noAutofit/>
          </a:bodyPr>
          <a:lstStyle/>
          <a:p>
            <a:pPr lvl="0"/>
            <a:r>
              <a:rPr lang="en-US" sz="1000" dirty="0">
                <a:solidFill>
                  <a:schemeClr val="lt1"/>
                </a:solidFill>
                <a:latin typeface="Calibri"/>
                <a:ea typeface="Calibri"/>
                <a:cs typeface="Calibri"/>
                <a:sym typeface="Calibri"/>
              </a:rPr>
              <a:t>7 days in the life of CARD…</a:t>
            </a:r>
            <a:endParaRPr sz="1000" dirty="0"/>
          </a:p>
        </p:txBody>
      </p:sp>
      <p:sp>
        <p:nvSpPr>
          <p:cNvPr id="3" name="Google Shape;444;p39">
            <a:extLst>
              <a:ext uri="{FF2B5EF4-FFF2-40B4-BE49-F238E27FC236}">
                <a16:creationId xmlns:a16="http://schemas.microsoft.com/office/drawing/2014/main" id="{443D36F3-4DA9-56F2-2D81-DE892DE421CA}"/>
              </a:ext>
            </a:extLst>
          </p:cNvPr>
          <p:cNvSpPr txBox="1"/>
          <p:nvPr/>
        </p:nvSpPr>
        <p:spPr>
          <a:xfrm>
            <a:off x="589789" y="4480904"/>
            <a:ext cx="4330552" cy="21260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CARD’s primary curation paradigm</a:t>
            </a:r>
            <a:endParaRPr sz="14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Peer reviewed publication in PubMed</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Clear experimental evidence of elevated MIC</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Public sequence record in GenBank</a:t>
            </a:r>
            <a:endParaRPr sz="1400" dirty="0">
              <a:solidFill>
                <a:schemeClr val="lt1"/>
              </a:solidFill>
              <a:latin typeface="Calibri"/>
              <a:ea typeface="Calibri"/>
              <a:cs typeface="Calibri"/>
              <a:sym typeface="Calibri"/>
            </a:endParaRPr>
          </a:p>
        </p:txBody>
      </p:sp>
      <p:sp>
        <p:nvSpPr>
          <p:cNvPr id="8" name="Google Shape;158;p17">
            <a:extLst>
              <a:ext uri="{FF2B5EF4-FFF2-40B4-BE49-F238E27FC236}">
                <a16:creationId xmlns:a16="http://schemas.microsoft.com/office/drawing/2014/main" id="{FF70F0CE-C14C-67C6-80EE-E71EC94A48E5}"/>
              </a:ext>
            </a:extLst>
          </p:cNvPr>
          <p:cNvSpPr txBox="1"/>
          <p:nvPr/>
        </p:nvSpPr>
        <p:spPr>
          <a:xfrm>
            <a:off x="-43760" y="6644144"/>
            <a:ext cx="9217498" cy="261610"/>
          </a:xfrm>
          <a:prstGeom prst="rect">
            <a:avLst/>
          </a:prstGeom>
          <a:noFill/>
          <a:ln>
            <a:noFill/>
          </a:ln>
        </p:spPr>
        <p:txBody>
          <a:bodyPr spcFirstLastPara="1" wrap="square" lIns="91425" tIns="45700" rIns="91425" bIns="45700" anchor="t" anchorCtr="0">
            <a:noAutofit/>
          </a:bodyPr>
          <a:lstStyle/>
          <a:p>
            <a:pPr lvl="0"/>
            <a:r>
              <a:rPr lang="en-US" sz="900" dirty="0" err="1">
                <a:solidFill>
                  <a:schemeClr val="lt1"/>
                </a:solidFill>
                <a:latin typeface="Calibri"/>
                <a:ea typeface="Calibri"/>
                <a:cs typeface="Calibri"/>
                <a:sym typeface="Calibri"/>
              </a:rPr>
              <a:t>Alcock</a:t>
            </a:r>
            <a:r>
              <a:rPr lang="en-US" sz="900" i="1" dirty="0">
                <a:solidFill>
                  <a:schemeClr val="lt1"/>
                </a:solidFill>
                <a:latin typeface="Calibri"/>
                <a:ea typeface="Calibri"/>
                <a:cs typeface="Calibri"/>
                <a:sym typeface="Calibri"/>
              </a:rPr>
              <a:t> et al</a:t>
            </a:r>
            <a:r>
              <a:rPr lang="en-US" sz="900" dirty="0">
                <a:solidFill>
                  <a:schemeClr val="lt1"/>
                </a:solidFill>
                <a:latin typeface="Calibri"/>
                <a:ea typeface="Calibri"/>
                <a:cs typeface="Calibri"/>
                <a:sym typeface="Calibri"/>
              </a:rPr>
              <a:t>. CARD 2023: Expanded Curation, Support for Machine Learning, and </a:t>
            </a:r>
            <a:r>
              <a:rPr lang="en-US" sz="900" dirty="0" err="1">
                <a:solidFill>
                  <a:schemeClr val="lt1"/>
                </a:solidFill>
                <a:latin typeface="Calibri"/>
                <a:ea typeface="Calibri"/>
                <a:cs typeface="Calibri"/>
                <a:sym typeface="Calibri"/>
              </a:rPr>
              <a:t>Resistome</a:t>
            </a:r>
            <a:r>
              <a:rPr lang="en-US" sz="900" dirty="0">
                <a:solidFill>
                  <a:schemeClr val="lt1"/>
                </a:solidFill>
                <a:latin typeface="Calibri"/>
                <a:ea typeface="Calibri"/>
                <a:cs typeface="Calibri"/>
                <a:sym typeface="Calibri"/>
              </a:rPr>
              <a:t> Prediction at the Comprehensive Antibiotic Resistance Database. Nucleic Acids Research, in press.</a:t>
            </a:r>
            <a:endParaRPr sz="900" dirty="0"/>
          </a:p>
        </p:txBody>
      </p:sp>
      <p:pic>
        <p:nvPicPr>
          <p:cNvPr id="4" name="Picture 3" descr="A screenshot of a computer&#10;&#10;AI-generated content may be incorrect.">
            <a:extLst>
              <a:ext uri="{FF2B5EF4-FFF2-40B4-BE49-F238E27FC236}">
                <a16:creationId xmlns:a16="http://schemas.microsoft.com/office/drawing/2014/main" id="{8524AF36-A641-8DD7-991E-E6190030214D}"/>
              </a:ext>
            </a:extLst>
          </p:cNvPr>
          <p:cNvPicPr>
            <a:picLocks noChangeAspect="1"/>
          </p:cNvPicPr>
          <p:nvPr/>
        </p:nvPicPr>
        <p:blipFill>
          <a:blip r:embed="rId4"/>
          <a:stretch>
            <a:fillRect/>
          </a:stretch>
        </p:blipFill>
        <p:spPr>
          <a:xfrm>
            <a:off x="275478" y="278836"/>
            <a:ext cx="8442102" cy="3804095"/>
          </a:xfrm>
          <a:prstGeom prst="rect">
            <a:avLst/>
          </a:prstGeom>
          <a:ln>
            <a:solidFill>
              <a:schemeClr val="tx1"/>
            </a:solidFill>
          </a:ln>
        </p:spPr>
      </p:pic>
    </p:spTree>
    <p:extLst>
      <p:ext uri="{BB962C8B-B14F-4D97-AF65-F5344CB8AC3E}">
        <p14:creationId xmlns:p14="http://schemas.microsoft.com/office/powerpoint/2010/main" val="240238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66FD9D-9F15-EA2F-52B3-81DB78F8B8AF}"/>
            </a:ext>
          </a:extLst>
        </p:cNvPr>
        <p:cNvGrpSpPr/>
        <p:nvPr/>
      </p:nvGrpSpPr>
      <p:grpSpPr>
        <a:xfrm>
          <a:off x="0" y="0"/>
          <a:ext cx="0" cy="0"/>
          <a:chOff x="0" y="0"/>
          <a:chExt cx="0" cy="0"/>
        </a:xfrm>
      </p:grpSpPr>
      <p:sp>
        <p:nvSpPr>
          <p:cNvPr id="2" name="Google Shape;391;p34">
            <a:extLst>
              <a:ext uri="{FF2B5EF4-FFF2-40B4-BE49-F238E27FC236}">
                <a16:creationId xmlns:a16="http://schemas.microsoft.com/office/drawing/2014/main" id="{34B05859-8319-D0E8-B84C-8F1CC0F83C42}"/>
              </a:ext>
            </a:extLst>
          </p:cNvPr>
          <p:cNvSpPr/>
          <p:nvPr/>
        </p:nvSpPr>
        <p:spPr>
          <a:xfrm>
            <a:off x="8920628" y="162047"/>
            <a:ext cx="223372" cy="449799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Google Shape;949;p79">
            <a:extLst>
              <a:ext uri="{FF2B5EF4-FFF2-40B4-BE49-F238E27FC236}">
                <a16:creationId xmlns:a16="http://schemas.microsoft.com/office/drawing/2014/main" id="{C54E626C-6238-BCAA-FBCC-493E86369381}"/>
              </a:ext>
            </a:extLst>
          </p:cNvPr>
          <p:cNvPicPr preferRelativeResize="0"/>
          <p:nvPr/>
        </p:nvPicPr>
        <p:blipFill rotWithShape="1">
          <a:blip r:embed="rId2">
            <a:alphaModFix/>
          </a:blip>
          <a:srcRect/>
          <a:stretch/>
        </p:blipFill>
        <p:spPr>
          <a:xfrm>
            <a:off x="5190600" y="4420195"/>
            <a:ext cx="3323931" cy="1886685"/>
          </a:xfrm>
          <a:prstGeom prst="rect">
            <a:avLst/>
          </a:prstGeom>
          <a:noFill/>
          <a:ln>
            <a:noFill/>
          </a:ln>
        </p:spPr>
      </p:pic>
      <p:sp>
        <p:nvSpPr>
          <p:cNvPr id="7" name="Google Shape;158;p17">
            <a:extLst>
              <a:ext uri="{FF2B5EF4-FFF2-40B4-BE49-F238E27FC236}">
                <a16:creationId xmlns:a16="http://schemas.microsoft.com/office/drawing/2014/main" id="{D2E5D693-2BDB-021A-C18C-0237972194B2}"/>
              </a:ext>
            </a:extLst>
          </p:cNvPr>
          <p:cNvSpPr txBox="1"/>
          <p:nvPr/>
        </p:nvSpPr>
        <p:spPr>
          <a:xfrm>
            <a:off x="5123389" y="6261615"/>
            <a:ext cx="2450445" cy="261610"/>
          </a:xfrm>
          <a:prstGeom prst="rect">
            <a:avLst/>
          </a:prstGeom>
          <a:noFill/>
          <a:ln>
            <a:noFill/>
          </a:ln>
        </p:spPr>
        <p:txBody>
          <a:bodyPr spcFirstLastPara="1" wrap="square" lIns="91425" tIns="45700" rIns="91425" bIns="45700" anchor="t" anchorCtr="0">
            <a:noAutofit/>
          </a:bodyPr>
          <a:lstStyle/>
          <a:p>
            <a:pPr lvl="0"/>
            <a:r>
              <a:rPr lang="en-US" sz="1000" dirty="0">
                <a:solidFill>
                  <a:schemeClr val="lt1"/>
                </a:solidFill>
                <a:latin typeface="Calibri"/>
                <a:ea typeface="Calibri"/>
                <a:cs typeface="Calibri"/>
                <a:sym typeface="Calibri"/>
              </a:rPr>
              <a:t>7 days in the life of CARD…</a:t>
            </a:r>
            <a:endParaRPr sz="1000" dirty="0"/>
          </a:p>
        </p:txBody>
      </p:sp>
      <p:sp>
        <p:nvSpPr>
          <p:cNvPr id="3" name="Google Shape;444;p39">
            <a:extLst>
              <a:ext uri="{FF2B5EF4-FFF2-40B4-BE49-F238E27FC236}">
                <a16:creationId xmlns:a16="http://schemas.microsoft.com/office/drawing/2014/main" id="{C9BABCEA-4991-B474-56E0-921CA4811E60}"/>
              </a:ext>
            </a:extLst>
          </p:cNvPr>
          <p:cNvSpPr txBox="1"/>
          <p:nvPr/>
        </p:nvSpPr>
        <p:spPr>
          <a:xfrm>
            <a:off x="589789" y="4480904"/>
            <a:ext cx="4330552" cy="21260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CARD’s primary curation paradigm</a:t>
            </a:r>
            <a:endParaRPr sz="14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Peer reviewed publication in PubMed</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Clear experimental evidence of elevated MIC</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Public sequence record in GenBank</a:t>
            </a:r>
            <a:endParaRPr sz="1400" dirty="0">
              <a:solidFill>
                <a:schemeClr val="lt1"/>
              </a:solidFill>
              <a:latin typeface="Calibri"/>
              <a:ea typeface="Calibri"/>
              <a:cs typeface="Calibri"/>
              <a:sym typeface="Calibri"/>
            </a:endParaRPr>
          </a:p>
        </p:txBody>
      </p:sp>
      <p:sp>
        <p:nvSpPr>
          <p:cNvPr id="8" name="Google Shape;158;p17">
            <a:extLst>
              <a:ext uri="{FF2B5EF4-FFF2-40B4-BE49-F238E27FC236}">
                <a16:creationId xmlns:a16="http://schemas.microsoft.com/office/drawing/2014/main" id="{EB21F3DF-3FA0-41B4-706F-2271A4D90EA2}"/>
              </a:ext>
            </a:extLst>
          </p:cNvPr>
          <p:cNvSpPr txBox="1"/>
          <p:nvPr/>
        </p:nvSpPr>
        <p:spPr>
          <a:xfrm>
            <a:off x="-43760" y="6644144"/>
            <a:ext cx="9217498" cy="261610"/>
          </a:xfrm>
          <a:prstGeom prst="rect">
            <a:avLst/>
          </a:prstGeom>
          <a:noFill/>
          <a:ln>
            <a:noFill/>
          </a:ln>
        </p:spPr>
        <p:txBody>
          <a:bodyPr spcFirstLastPara="1" wrap="square" lIns="91425" tIns="45700" rIns="91425" bIns="45700" anchor="t" anchorCtr="0">
            <a:noAutofit/>
          </a:bodyPr>
          <a:lstStyle/>
          <a:p>
            <a:pPr lvl="0"/>
            <a:r>
              <a:rPr lang="en-US" sz="900" dirty="0" err="1">
                <a:solidFill>
                  <a:schemeClr val="lt1"/>
                </a:solidFill>
                <a:latin typeface="Calibri"/>
                <a:ea typeface="Calibri"/>
                <a:cs typeface="Calibri"/>
                <a:sym typeface="Calibri"/>
              </a:rPr>
              <a:t>Alcock</a:t>
            </a:r>
            <a:r>
              <a:rPr lang="en-US" sz="900" i="1" dirty="0">
                <a:solidFill>
                  <a:schemeClr val="lt1"/>
                </a:solidFill>
                <a:latin typeface="Calibri"/>
                <a:ea typeface="Calibri"/>
                <a:cs typeface="Calibri"/>
                <a:sym typeface="Calibri"/>
              </a:rPr>
              <a:t> et al</a:t>
            </a:r>
            <a:r>
              <a:rPr lang="en-US" sz="900" dirty="0">
                <a:solidFill>
                  <a:schemeClr val="lt1"/>
                </a:solidFill>
                <a:latin typeface="Calibri"/>
                <a:ea typeface="Calibri"/>
                <a:cs typeface="Calibri"/>
                <a:sym typeface="Calibri"/>
              </a:rPr>
              <a:t>. CARD 2023: Expanded Curation, Support for Machine Learning, and </a:t>
            </a:r>
            <a:r>
              <a:rPr lang="en-US" sz="900" dirty="0" err="1">
                <a:solidFill>
                  <a:schemeClr val="lt1"/>
                </a:solidFill>
                <a:latin typeface="Calibri"/>
                <a:ea typeface="Calibri"/>
                <a:cs typeface="Calibri"/>
                <a:sym typeface="Calibri"/>
              </a:rPr>
              <a:t>Resistome</a:t>
            </a:r>
            <a:r>
              <a:rPr lang="en-US" sz="900" dirty="0">
                <a:solidFill>
                  <a:schemeClr val="lt1"/>
                </a:solidFill>
                <a:latin typeface="Calibri"/>
                <a:ea typeface="Calibri"/>
                <a:cs typeface="Calibri"/>
                <a:sym typeface="Calibri"/>
              </a:rPr>
              <a:t> Prediction at the Comprehensive Antibiotic Resistance Database. Nucleic Acids Research, in press.</a:t>
            </a:r>
            <a:endParaRPr sz="900" dirty="0"/>
          </a:p>
        </p:txBody>
      </p:sp>
      <p:pic>
        <p:nvPicPr>
          <p:cNvPr id="4" name="Picture 3" descr="A screenshot of a computer&#10;&#10;AI-generated content may be incorrect.">
            <a:extLst>
              <a:ext uri="{FF2B5EF4-FFF2-40B4-BE49-F238E27FC236}">
                <a16:creationId xmlns:a16="http://schemas.microsoft.com/office/drawing/2014/main" id="{7360408A-EDD3-4DB9-B6BA-522859AB837D}"/>
              </a:ext>
            </a:extLst>
          </p:cNvPr>
          <p:cNvPicPr>
            <a:picLocks noChangeAspect="1"/>
          </p:cNvPicPr>
          <p:nvPr/>
        </p:nvPicPr>
        <p:blipFill>
          <a:blip r:embed="rId3"/>
          <a:stretch>
            <a:fillRect/>
          </a:stretch>
        </p:blipFill>
        <p:spPr>
          <a:xfrm>
            <a:off x="275478" y="278836"/>
            <a:ext cx="8442102" cy="3804095"/>
          </a:xfrm>
          <a:prstGeom prst="rect">
            <a:avLst/>
          </a:prstGeom>
          <a:ln>
            <a:solidFill>
              <a:schemeClr val="tx1"/>
            </a:solidFill>
          </a:ln>
        </p:spPr>
      </p:pic>
      <p:cxnSp>
        <p:nvCxnSpPr>
          <p:cNvPr id="5" name="Google Shape;433;p38">
            <a:extLst>
              <a:ext uri="{FF2B5EF4-FFF2-40B4-BE49-F238E27FC236}">
                <a16:creationId xmlns:a16="http://schemas.microsoft.com/office/drawing/2014/main" id="{A84EA6EB-B643-09E1-CA50-FFE41573CBDD}"/>
              </a:ext>
            </a:extLst>
          </p:cNvPr>
          <p:cNvCxnSpPr>
            <a:cxnSpLocks/>
          </p:cNvCxnSpPr>
          <p:nvPr/>
        </p:nvCxnSpPr>
        <p:spPr>
          <a:xfrm flipH="1">
            <a:off x="6078569" y="933370"/>
            <a:ext cx="411608" cy="417037"/>
          </a:xfrm>
          <a:prstGeom prst="straightConnector1">
            <a:avLst/>
          </a:prstGeom>
          <a:noFill/>
          <a:ln w="4445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 name="Google Shape;433;p38">
            <a:extLst>
              <a:ext uri="{FF2B5EF4-FFF2-40B4-BE49-F238E27FC236}">
                <a16:creationId xmlns:a16="http://schemas.microsoft.com/office/drawing/2014/main" id="{0E2BD273-ACE8-0049-8FB9-0DA7DAFB4A25}"/>
              </a:ext>
            </a:extLst>
          </p:cNvPr>
          <p:cNvCxnSpPr>
            <a:cxnSpLocks/>
          </p:cNvCxnSpPr>
          <p:nvPr/>
        </p:nvCxnSpPr>
        <p:spPr>
          <a:xfrm flipH="1">
            <a:off x="3851166" y="807243"/>
            <a:ext cx="411608" cy="417037"/>
          </a:xfrm>
          <a:prstGeom prst="straightConnector1">
            <a:avLst/>
          </a:prstGeom>
          <a:noFill/>
          <a:ln w="4445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15803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oogle Shape;406;p36">
            <a:extLst>
              <a:ext uri="{FF2B5EF4-FFF2-40B4-BE49-F238E27FC236}">
                <a16:creationId xmlns:a16="http://schemas.microsoft.com/office/drawing/2014/main" id="{1452EF60-7737-842B-C768-90CD3A68498C}"/>
              </a:ext>
            </a:extLst>
          </p:cNvPr>
          <p:cNvPicPr preferRelativeResize="0"/>
          <p:nvPr/>
        </p:nvPicPr>
        <p:blipFill rotWithShape="1">
          <a:blip r:embed="rId2">
            <a:alphaModFix/>
          </a:blip>
          <a:srcRect/>
          <a:stretch/>
        </p:blipFill>
        <p:spPr>
          <a:xfrm>
            <a:off x="170329" y="1381461"/>
            <a:ext cx="8803342" cy="4353176"/>
          </a:xfrm>
          <a:prstGeom prst="rect">
            <a:avLst/>
          </a:prstGeom>
          <a:noFill/>
          <a:ln>
            <a:noFill/>
          </a:ln>
        </p:spPr>
      </p:pic>
      <p:sp>
        <p:nvSpPr>
          <p:cNvPr id="4" name="Google Shape;407;p36">
            <a:extLst>
              <a:ext uri="{FF2B5EF4-FFF2-40B4-BE49-F238E27FC236}">
                <a16:creationId xmlns:a16="http://schemas.microsoft.com/office/drawing/2014/main" id="{221FA99A-202D-DC52-DD4A-0654C789C2DA}"/>
              </a:ext>
            </a:extLst>
          </p:cNvPr>
          <p:cNvSpPr/>
          <p:nvPr/>
        </p:nvSpPr>
        <p:spPr>
          <a:xfrm>
            <a:off x="242047" y="3119717"/>
            <a:ext cx="3675529" cy="2420471"/>
          </a:xfrm>
          <a:prstGeom prst="rect">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408;p36">
            <a:extLst>
              <a:ext uri="{FF2B5EF4-FFF2-40B4-BE49-F238E27FC236}">
                <a16:creationId xmlns:a16="http://schemas.microsoft.com/office/drawing/2014/main" id="{9FB1C942-6836-F386-B5EC-8C91245F23EB}"/>
              </a:ext>
            </a:extLst>
          </p:cNvPr>
          <p:cNvSpPr txBox="1"/>
          <p:nvPr/>
        </p:nvSpPr>
        <p:spPr>
          <a:xfrm>
            <a:off x="3989294" y="3748371"/>
            <a:ext cx="32631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a:solidFill>
                  <a:srgbClr val="FF0000"/>
                </a:solidFill>
                <a:latin typeface="Calibri"/>
                <a:ea typeface="Calibri"/>
                <a:cs typeface="Calibri"/>
                <a:sym typeface="Calibri"/>
              </a:rPr>
              <a:t>Antibiotic Resistance Ontology knowledgebase</a:t>
            </a:r>
            <a:endParaRPr/>
          </a:p>
        </p:txBody>
      </p:sp>
      <p:sp>
        <p:nvSpPr>
          <p:cNvPr id="7" name="Google Shape;413;p36">
            <a:extLst>
              <a:ext uri="{FF2B5EF4-FFF2-40B4-BE49-F238E27FC236}">
                <a16:creationId xmlns:a16="http://schemas.microsoft.com/office/drawing/2014/main" id="{7C397BF9-5F45-BD02-ECA8-6722DEAC8B27}"/>
              </a:ext>
            </a:extLst>
          </p:cNvPr>
          <p:cNvSpPr/>
          <p:nvPr/>
        </p:nvSpPr>
        <p:spPr>
          <a:xfrm>
            <a:off x="4544790" y="5476539"/>
            <a:ext cx="1585732" cy="25146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438;p38">
            <a:extLst>
              <a:ext uri="{FF2B5EF4-FFF2-40B4-BE49-F238E27FC236}">
                <a16:creationId xmlns:a16="http://schemas.microsoft.com/office/drawing/2014/main" id="{8C5332A1-BA66-2B71-56C1-F59C28DB0BB0}"/>
              </a:ext>
            </a:extLst>
          </p:cNvPr>
          <p:cNvPicPr preferRelativeResize="0"/>
          <p:nvPr/>
        </p:nvPicPr>
        <p:blipFill rotWithShape="1">
          <a:blip r:embed="rId3">
            <a:alphaModFix/>
          </a:blip>
          <a:srcRect/>
          <a:stretch/>
        </p:blipFill>
        <p:spPr>
          <a:xfrm>
            <a:off x="2510457" y="5170253"/>
            <a:ext cx="6463214" cy="1631047"/>
          </a:xfrm>
          <a:prstGeom prst="rect">
            <a:avLst/>
          </a:prstGeom>
          <a:noFill/>
          <a:ln w="9525" cap="flat" cmpd="sng">
            <a:solidFill>
              <a:schemeClr val="dk1"/>
            </a:solidFill>
            <a:prstDash val="solid"/>
            <a:round/>
            <a:headEnd type="none" w="sm" len="sm"/>
            <a:tailEnd type="none" w="sm" len="sm"/>
          </a:ln>
        </p:spPr>
      </p:pic>
      <p:sp>
        <p:nvSpPr>
          <p:cNvPr id="9" name="Google Shape;418;p37">
            <a:extLst>
              <a:ext uri="{FF2B5EF4-FFF2-40B4-BE49-F238E27FC236}">
                <a16:creationId xmlns:a16="http://schemas.microsoft.com/office/drawing/2014/main" id="{BE10E84D-DB8D-693B-0673-F27D5A54B0FF}"/>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Comprehensive Antibiotic Resistance Database</a:t>
            </a:r>
            <a:endParaRPr dirty="0"/>
          </a:p>
          <a:p>
            <a:pPr marL="0" marR="0" lvl="0" indent="0" algn="r" rtl="0">
              <a:spcBef>
                <a:spcPts val="0"/>
              </a:spcBef>
              <a:spcAft>
                <a:spcPts val="0"/>
              </a:spcAft>
              <a:buNone/>
            </a:pPr>
            <a:r>
              <a:rPr lang="en-US" sz="2000" dirty="0" err="1">
                <a:solidFill>
                  <a:schemeClr val="lt1"/>
                </a:solidFill>
                <a:latin typeface="Calibri"/>
                <a:ea typeface="Calibri"/>
                <a:cs typeface="Calibri"/>
                <a:sym typeface="Calibri"/>
              </a:rPr>
              <a:t>card.mcmaster.ca</a:t>
            </a:r>
            <a:endParaRPr sz="2000" dirty="0">
              <a:solidFill>
                <a:schemeClr val="lt1"/>
              </a:solidFill>
              <a:latin typeface="Calibri"/>
              <a:ea typeface="Calibri"/>
              <a:cs typeface="Calibri"/>
              <a:sym typeface="Calibri"/>
            </a:endParaRPr>
          </a:p>
        </p:txBody>
      </p:sp>
      <p:sp>
        <p:nvSpPr>
          <p:cNvPr id="11" name="Google Shape;410;p36">
            <a:extLst>
              <a:ext uri="{FF2B5EF4-FFF2-40B4-BE49-F238E27FC236}">
                <a16:creationId xmlns:a16="http://schemas.microsoft.com/office/drawing/2014/main" id="{0C32506A-CAF1-4944-063B-C8B99F5E8D32}"/>
              </a:ext>
            </a:extLst>
          </p:cNvPr>
          <p:cNvSpPr txBox="1"/>
          <p:nvPr/>
        </p:nvSpPr>
        <p:spPr>
          <a:xfrm>
            <a:off x="7315200" y="3197517"/>
            <a:ext cx="1858580"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Brian </a:t>
            </a:r>
            <a:r>
              <a:rPr lang="en-US" sz="900" dirty="0" err="1">
                <a:solidFill>
                  <a:schemeClr val="dk1"/>
                </a:solidFill>
                <a:latin typeface="Calibri"/>
                <a:ea typeface="Calibri"/>
                <a:cs typeface="Calibri"/>
                <a:sym typeface="Calibri"/>
              </a:rPr>
              <a:t>Alcock</a:t>
            </a:r>
            <a:r>
              <a:rPr lang="en-US" sz="900" dirty="0">
                <a:solidFill>
                  <a:schemeClr val="dk1"/>
                </a:solidFill>
                <a:latin typeface="Calibri"/>
                <a:ea typeface="Calibri"/>
                <a:cs typeface="Calibri"/>
                <a:sym typeface="Calibri"/>
              </a:rPr>
              <a:t>, Lead CARD Curator</a:t>
            </a:r>
            <a:endParaRPr dirty="0"/>
          </a:p>
        </p:txBody>
      </p:sp>
      <p:pic>
        <p:nvPicPr>
          <p:cNvPr id="6" name="Picture 5" descr="A person with long hair and glasses&#10;&#10;AI-generated content may be incorrect.">
            <a:extLst>
              <a:ext uri="{FF2B5EF4-FFF2-40B4-BE49-F238E27FC236}">
                <a16:creationId xmlns:a16="http://schemas.microsoft.com/office/drawing/2014/main" id="{4AC25924-B11C-4AA8-07C8-5992A3B1ECE7}"/>
              </a:ext>
            </a:extLst>
          </p:cNvPr>
          <p:cNvPicPr>
            <a:picLocks noChangeAspect="1"/>
          </p:cNvPicPr>
          <p:nvPr/>
        </p:nvPicPr>
        <p:blipFill>
          <a:blip r:embed="rId4"/>
          <a:stretch>
            <a:fillRect/>
          </a:stretch>
        </p:blipFill>
        <p:spPr>
          <a:xfrm>
            <a:off x="7393403" y="1417250"/>
            <a:ext cx="1508550" cy="1802524"/>
          </a:xfrm>
          <a:prstGeom prst="rect">
            <a:avLst/>
          </a:prstGeom>
        </p:spPr>
      </p:pic>
    </p:spTree>
    <p:extLst>
      <p:ext uri="{BB962C8B-B14F-4D97-AF65-F5344CB8AC3E}">
        <p14:creationId xmlns:p14="http://schemas.microsoft.com/office/powerpoint/2010/main" val="10885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418;p37">
            <a:extLst>
              <a:ext uri="{FF2B5EF4-FFF2-40B4-BE49-F238E27FC236}">
                <a16:creationId xmlns:a16="http://schemas.microsoft.com/office/drawing/2014/main" id="{26BAB867-61AB-2BD7-3D87-6A58F6E3B1EF}"/>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Comprehensive Antibiotic Resistance Database</a:t>
            </a:r>
            <a:endParaRPr dirty="0"/>
          </a:p>
          <a:p>
            <a:pPr marL="0" marR="0" lvl="0" indent="0" algn="r" rtl="0">
              <a:spcBef>
                <a:spcPts val="0"/>
              </a:spcBef>
              <a:spcAft>
                <a:spcPts val="0"/>
              </a:spcAft>
              <a:buNone/>
            </a:pPr>
            <a:r>
              <a:rPr lang="en-US" sz="2000" dirty="0" err="1">
                <a:solidFill>
                  <a:schemeClr val="lt1"/>
                </a:solidFill>
                <a:latin typeface="Calibri"/>
                <a:ea typeface="Calibri"/>
                <a:cs typeface="Calibri"/>
                <a:sym typeface="Calibri"/>
              </a:rPr>
              <a:t>card.mcmaster.ca</a:t>
            </a:r>
            <a:endParaRPr sz="2000" dirty="0">
              <a:solidFill>
                <a:schemeClr val="lt1"/>
              </a:solidFill>
              <a:latin typeface="Calibri"/>
              <a:ea typeface="Calibri"/>
              <a:cs typeface="Calibri"/>
              <a:sym typeface="Calibri"/>
            </a:endParaRPr>
          </a:p>
        </p:txBody>
      </p:sp>
      <p:pic>
        <p:nvPicPr>
          <p:cNvPr id="6" name="Google Shape;419;p37">
            <a:extLst>
              <a:ext uri="{FF2B5EF4-FFF2-40B4-BE49-F238E27FC236}">
                <a16:creationId xmlns:a16="http://schemas.microsoft.com/office/drawing/2014/main" id="{161778E5-8B5E-48D0-9862-5EDD992C1A4E}"/>
              </a:ext>
            </a:extLst>
          </p:cNvPr>
          <p:cNvPicPr preferRelativeResize="0"/>
          <p:nvPr/>
        </p:nvPicPr>
        <p:blipFill rotWithShape="1">
          <a:blip r:embed="rId2">
            <a:alphaModFix/>
          </a:blip>
          <a:srcRect/>
          <a:stretch/>
        </p:blipFill>
        <p:spPr>
          <a:xfrm>
            <a:off x="170329" y="1381461"/>
            <a:ext cx="8803342" cy="4353176"/>
          </a:xfrm>
          <a:prstGeom prst="rect">
            <a:avLst/>
          </a:prstGeom>
          <a:noFill/>
          <a:ln>
            <a:noFill/>
          </a:ln>
        </p:spPr>
      </p:pic>
      <p:sp>
        <p:nvSpPr>
          <p:cNvPr id="12" name="Google Shape;420;p37">
            <a:extLst>
              <a:ext uri="{FF2B5EF4-FFF2-40B4-BE49-F238E27FC236}">
                <a16:creationId xmlns:a16="http://schemas.microsoft.com/office/drawing/2014/main" id="{FFDDF99D-846B-6D77-65A7-51780B8FFBBC}"/>
              </a:ext>
            </a:extLst>
          </p:cNvPr>
          <p:cNvSpPr txBox="1"/>
          <p:nvPr/>
        </p:nvSpPr>
        <p:spPr>
          <a:xfrm>
            <a:off x="4840941" y="2923618"/>
            <a:ext cx="3263153"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a:solidFill>
                  <a:srgbClr val="FF0000"/>
                </a:solidFill>
                <a:latin typeface="Calibri"/>
                <a:ea typeface="Calibri"/>
                <a:cs typeface="Calibri"/>
                <a:sym typeface="Calibri"/>
              </a:rPr>
              <a:t>Classification:</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AMR Gene Family</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Resistance Mechanism</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Drug Class</a:t>
            </a:r>
            <a:endParaRPr/>
          </a:p>
        </p:txBody>
      </p:sp>
      <p:cxnSp>
        <p:nvCxnSpPr>
          <p:cNvPr id="13" name="Google Shape;421;p37">
            <a:extLst>
              <a:ext uri="{FF2B5EF4-FFF2-40B4-BE49-F238E27FC236}">
                <a16:creationId xmlns:a16="http://schemas.microsoft.com/office/drawing/2014/main" id="{2DF4E1D6-7BA5-08B1-FFC2-B6B2DCC029AF}"/>
              </a:ext>
            </a:extLst>
          </p:cNvPr>
          <p:cNvCxnSpPr/>
          <p:nvPr/>
        </p:nvCxnSpPr>
        <p:spPr>
          <a:xfrm rot="10800000">
            <a:off x="2366682" y="1810871"/>
            <a:ext cx="2474259" cy="1192305"/>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4" name="Google Shape;422;p37">
            <a:extLst>
              <a:ext uri="{FF2B5EF4-FFF2-40B4-BE49-F238E27FC236}">
                <a16:creationId xmlns:a16="http://schemas.microsoft.com/office/drawing/2014/main" id="{AB03E5C0-B8A9-5B8C-607C-B26174633E1D}"/>
              </a:ext>
            </a:extLst>
          </p:cNvPr>
          <p:cNvCxnSpPr/>
          <p:nvPr/>
        </p:nvCxnSpPr>
        <p:spPr>
          <a:xfrm flipH="1">
            <a:off x="3056965" y="3256699"/>
            <a:ext cx="1783977" cy="669842"/>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 name="Google Shape;423;p37">
            <a:extLst>
              <a:ext uri="{FF2B5EF4-FFF2-40B4-BE49-F238E27FC236}">
                <a16:creationId xmlns:a16="http://schemas.microsoft.com/office/drawing/2014/main" id="{51B829ED-A3B1-0B5F-B40C-983BB4308DFD}"/>
              </a:ext>
            </a:extLst>
          </p:cNvPr>
          <p:cNvCxnSpPr/>
          <p:nvPr/>
        </p:nvCxnSpPr>
        <p:spPr>
          <a:xfrm flipH="1">
            <a:off x="3603811" y="3572303"/>
            <a:ext cx="1237130" cy="973030"/>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
        <p:nvSpPr>
          <p:cNvPr id="16" name="Google Shape;424;p37">
            <a:extLst>
              <a:ext uri="{FF2B5EF4-FFF2-40B4-BE49-F238E27FC236}">
                <a16:creationId xmlns:a16="http://schemas.microsoft.com/office/drawing/2014/main" id="{DE66BDA6-91F5-D518-A443-944A5E312411}"/>
              </a:ext>
            </a:extLst>
          </p:cNvPr>
          <p:cNvSpPr txBox="1"/>
          <p:nvPr/>
        </p:nvSpPr>
        <p:spPr>
          <a:xfrm>
            <a:off x="5091953" y="4058818"/>
            <a:ext cx="3782063"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Highly Curated:</a:t>
            </a:r>
            <a:endParaRPr dirty="0"/>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	AMR Gene Family -&gt; Drug Class</a:t>
            </a:r>
            <a:endParaRPr dirty="0"/>
          </a:p>
          <a:p>
            <a:pPr marL="0" marR="0" lvl="0" indent="0" algn="l" rtl="0">
              <a:spcBef>
                <a:spcPts val="0"/>
              </a:spcBef>
              <a:spcAft>
                <a:spcPts val="0"/>
              </a:spcAft>
              <a:buNone/>
            </a:pPr>
            <a:endParaRPr sz="1100" b="1"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Less Curated:</a:t>
            </a:r>
            <a:endParaRPr dirty="0"/>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	AMR Gene/Mutation -&gt; Antibiotic, MICs</a:t>
            </a:r>
            <a:endParaRPr dirty="0"/>
          </a:p>
        </p:txBody>
      </p:sp>
      <p:sp>
        <p:nvSpPr>
          <p:cNvPr id="17" name="Google Shape;425;p37">
            <a:extLst>
              <a:ext uri="{FF2B5EF4-FFF2-40B4-BE49-F238E27FC236}">
                <a16:creationId xmlns:a16="http://schemas.microsoft.com/office/drawing/2014/main" id="{819F9248-54B9-EB7C-A686-C7AAFD0695C7}"/>
              </a:ext>
            </a:extLst>
          </p:cNvPr>
          <p:cNvSpPr/>
          <p:nvPr/>
        </p:nvSpPr>
        <p:spPr>
          <a:xfrm>
            <a:off x="4544790" y="5476539"/>
            <a:ext cx="1585732" cy="25146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 name="Google Shape;438;p38">
            <a:extLst>
              <a:ext uri="{FF2B5EF4-FFF2-40B4-BE49-F238E27FC236}">
                <a16:creationId xmlns:a16="http://schemas.microsoft.com/office/drawing/2014/main" id="{7BE83925-FF6B-0899-A80B-049E51D59CB0}"/>
              </a:ext>
            </a:extLst>
          </p:cNvPr>
          <p:cNvPicPr preferRelativeResize="0"/>
          <p:nvPr/>
        </p:nvPicPr>
        <p:blipFill rotWithShape="1">
          <a:blip r:embed="rId3">
            <a:alphaModFix/>
          </a:blip>
          <a:srcRect/>
          <a:stretch/>
        </p:blipFill>
        <p:spPr>
          <a:xfrm>
            <a:off x="2510457" y="5170253"/>
            <a:ext cx="6463214" cy="1631047"/>
          </a:xfrm>
          <a:prstGeom prst="rect">
            <a:avLst/>
          </a:prstGeom>
          <a:noFill/>
          <a:ln w="9525" cap="flat" cmpd="sng">
            <a:solidFill>
              <a:schemeClr val="dk1"/>
            </a:solidFill>
            <a:prstDash val="solid"/>
            <a:round/>
            <a:headEnd type="none" w="sm" len="sm"/>
            <a:tailEnd type="none" w="sm" len="sm"/>
          </a:ln>
        </p:spPr>
      </p:pic>
      <p:sp>
        <p:nvSpPr>
          <p:cNvPr id="20" name="Google Shape;410;p36">
            <a:extLst>
              <a:ext uri="{FF2B5EF4-FFF2-40B4-BE49-F238E27FC236}">
                <a16:creationId xmlns:a16="http://schemas.microsoft.com/office/drawing/2014/main" id="{3BC4B92D-A7E9-11BE-D148-645D6C72EFA5}"/>
              </a:ext>
            </a:extLst>
          </p:cNvPr>
          <p:cNvSpPr txBox="1"/>
          <p:nvPr/>
        </p:nvSpPr>
        <p:spPr>
          <a:xfrm>
            <a:off x="7315200" y="3197517"/>
            <a:ext cx="1858580"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Brian Alcock, Lead CARD Curator</a:t>
            </a:r>
            <a:endParaRPr/>
          </a:p>
        </p:txBody>
      </p:sp>
      <p:pic>
        <p:nvPicPr>
          <p:cNvPr id="2" name="Picture 1" descr="A person with long hair and glasses&#10;&#10;AI-generated content may be incorrect.">
            <a:extLst>
              <a:ext uri="{FF2B5EF4-FFF2-40B4-BE49-F238E27FC236}">
                <a16:creationId xmlns:a16="http://schemas.microsoft.com/office/drawing/2014/main" id="{6403C3A0-2EF9-8821-7543-B697C9B8ECFD}"/>
              </a:ext>
            </a:extLst>
          </p:cNvPr>
          <p:cNvPicPr>
            <a:picLocks noChangeAspect="1"/>
          </p:cNvPicPr>
          <p:nvPr/>
        </p:nvPicPr>
        <p:blipFill>
          <a:blip r:embed="rId4"/>
          <a:stretch>
            <a:fillRect/>
          </a:stretch>
        </p:blipFill>
        <p:spPr>
          <a:xfrm>
            <a:off x="7393403" y="1417250"/>
            <a:ext cx="1508550" cy="1802524"/>
          </a:xfrm>
          <a:prstGeom prst="rect">
            <a:avLst/>
          </a:prstGeom>
        </p:spPr>
      </p:pic>
    </p:spTree>
    <p:extLst>
      <p:ext uri="{BB962C8B-B14F-4D97-AF65-F5344CB8AC3E}">
        <p14:creationId xmlns:p14="http://schemas.microsoft.com/office/powerpoint/2010/main" val="41920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FA1A48FC-9335-CAAA-89C3-FB08CCDE8726}"/>
              </a:ext>
            </a:extLst>
          </p:cNvPr>
          <p:cNvPicPr>
            <a:picLocks noChangeAspect="1"/>
          </p:cNvPicPr>
          <p:nvPr/>
        </p:nvPicPr>
        <p:blipFill>
          <a:blip r:embed="rId3"/>
          <a:stretch>
            <a:fillRect/>
          </a:stretch>
        </p:blipFill>
        <p:spPr>
          <a:xfrm>
            <a:off x="133233" y="1000131"/>
            <a:ext cx="8666322" cy="4089725"/>
          </a:xfrm>
          <a:prstGeom prst="rect">
            <a:avLst/>
          </a:prstGeom>
        </p:spPr>
      </p:pic>
      <p:sp>
        <p:nvSpPr>
          <p:cNvPr id="6" name="Google Shape;455;p41">
            <a:extLst>
              <a:ext uri="{FF2B5EF4-FFF2-40B4-BE49-F238E27FC236}">
                <a16:creationId xmlns:a16="http://schemas.microsoft.com/office/drawing/2014/main" id="{C36346C7-FC55-0D3A-3DD5-6F586B88022B}"/>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Comprehensive Antibiotic Resistance Database</a:t>
            </a:r>
            <a:endParaRPr/>
          </a:p>
          <a:p>
            <a:pPr marL="0" marR="0" lvl="0" indent="0" algn="r" rtl="0">
              <a:spcBef>
                <a:spcPts val="0"/>
              </a:spcBef>
              <a:spcAft>
                <a:spcPts val="0"/>
              </a:spcAft>
              <a:buNone/>
            </a:pPr>
            <a:r>
              <a:rPr lang="en-US" sz="2000">
                <a:solidFill>
                  <a:schemeClr val="lt1"/>
                </a:solidFill>
                <a:latin typeface="Calibri"/>
                <a:ea typeface="Calibri"/>
                <a:cs typeface="Calibri"/>
                <a:sym typeface="Calibri"/>
              </a:rPr>
              <a:t>card.mcmaster.ca</a:t>
            </a:r>
            <a:endParaRPr sz="2000">
              <a:solidFill>
                <a:schemeClr val="lt1"/>
              </a:solidFill>
              <a:latin typeface="Calibri"/>
              <a:ea typeface="Calibri"/>
              <a:cs typeface="Calibri"/>
              <a:sym typeface="Calibri"/>
            </a:endParaRPr>
          </a:p>
        </p:txBody>
      </p:sp>
      <p:sp>
        <p:nvSpPr>
          <p:cNvPr id="7" name="Google Shape;457;p41">
            <a:extLst>
              <a:ext uri="{FF2B5EF4-FFF2-40B4-BE49-F238E27FC236}">
                <a16:creationId xmlns:a16="http://schemas.microsoft.com/office/drawing/2014/main" id="{AFA037E6-2981-10DA-D11D-EF255DBAD065}"/>
              </a:ext>
            </a:extLst>
          </p:cNvPr>
          <p:cNvSpPr/>
          <p:nvPr/>
        </p:nvSpPr>
        <p:spPr>
          <a:xfrm>
            <a:off x="164763" y="2929558"/>
            <a:ext cx="8579843" cy="495532"/>
          </a:xfrm>
          <a:prstGeom prst="rect">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458;p41">
            <a:extLst>
              <a:ext uri="{FF2B5EF4-FFF2-40B4-BE49-F238E27FC236}">
                <a16:creationId xmlns:a16="http://schemas.microsoft.com/office/drawing/2014/main" id="{093252C4-FBF5-E500-322C-28217159F00B}"/>
              </a:ext>
            </a:extLst>
          </p:cNvPr>
          <p:cNvSpPr txBox="1"/>
          <p:nvPr/>
        </p:nvSpPr>
        <p:spPr>
          <a:xfrm>
            <a:off x="4498945" y="2648139"/>
            <a:ext cx="32631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Molecular Epidemiology</a:t>
            </a:r>
            <a:endParaRPr dirty="0"/>
          </a:p>
        </p:txBody>
      </p:sp>
      <p:cxnSp>
        <p:nvCxnSpPr>
          <p:cNvPr id="9" name="Google Shape;459;p41">
            <a:extLst>
              <a:ext uri="{FF2B5EF4-FFF2-40B4-BE49-F238E27FC236}">
                <a16:creationId xmlns:a16="http://schemas.microsoft.com/office/drawing/2014/main" id="{5F9D674F-E6BE-BF91-D050-C92D86F4123E}"/>
              </a:ext>
            </a:extLst>
          </p:cNvPr>
          <p:cNvCxnSpPr>
            <a:cxnSpLocks/>
          </p:cNvCxnSpPr>
          <p:nvPr/>
        </p:nvCxnSpPr>
        <p:spPr>
          <a:xfrm flipH="1" flipV="1">
            <a:off x="3846786" y="3435600"/>
            <a:ext cx="1047091" cy="2117270"/>
          </a:xfrm>
          <a:prstGeom prst="straightConnector1">
            <a:avLst/>
          </a:prstGeom>
          <a:noFill/>
          <a:ln w="44450" cap="flat" cmpd="sng">
            <a:solidFill>
              <a:srgbClr val="FF0000"/>
            </a:solidFill>
            <a:prstDash val="solid"/>
            <a:round/>
            <a:headEnd type="none" w="sm" len="sm"/>
            <a:tailEnd type="triangle" w="lg" len="lg"/>
          </a:ln>
          <a:effectLst>
            <a:outerShdw blurRad="40000" dist="20000" dir="5400000" rotWithShape="0">
              <a:srgbClr val="000000">
                <a:alpha val="37647"/>
              </a:srgbClr>
            </a:outerShdw>
          </a:effectLst>
        </p:spPr>
      </p:cxnSp>
      <p:sp>
        <p:nvSpPr>
          <p:cNvPr id="10" name="Google Shape;460;p41">
            <a:extLst>
              <a:ext uri="{FF2B5EF4-FFF2-40B4-BE49-F238E27FC236}">
                <a16:creationId xmlns:a16="http://schemas.microsoft.com/office/drawing/2014/main" id="{25DE370F-001C-3FF8-8681-96D5AE779E59}"/>
              </a:ext>
            </a:extLst>
          </p:cNvPr>
          <p:cNvSpPr txBox="1"/>
          <p:nvPr/>
        </p:nvSpPr>
        <p:spPr>
          <a:xfrm>
            <a:off x="4893877" y="5159927"/>
            <a:ext cx="4250123"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in silico </a:t>
            </a:r>
            <a:r>
              <a:rPr lang="en-US" sz="1400" dirty="0">
                <a:solidFill>
                  <a:srgbClr val="FFFFFF"/>
                </a:solidFill>
                <a:latin typeface="Calibri"/>
                <a:ea typeface="Calibri"/>
                <a:cs typeface="Calibri"/>
                <a:sym typeface="Calibri"/>
              </a:rPr>
              <a:t>prediction of AMR genes, </a:t>
            </a:r>
            <a:r>
              <a:rPr lang="en-US" sz="1400" dirty="0" err="1">
                <a:solidFill>
                  <a:srgbClr val="FFFFFF"/>
                </a:solidFill>
                <a:latin typeface="Calibri"/>
                <a:ea typeface="Calibri"/>
                <a:cs typeface="Calibri"/>
                <a:sym typeface="Calibri"/>
              </a:rPr>
              <a:t>resistomes</a:t>
            </a:r>
            <a:r>
              <a:rPr lang="en-US" sz="1400" dirty="0">
                <a:solidFill>
                  <a:srgbClr val="FFFFFF"/>
                </a:solidFill>
                <a:latin typeface="Calibri"/>
                <a:ea typeface="Calibri"/>
                <a:cs typeface="Calibri"/>
                <a:sym typeface="Calibri"/>
              </a:rPr>
              <a:t>, and sequence variants</a:t>
            </a:r>
            <a:endParaRPr sz="1400" dirty="0"/>
          </a:p>
          <a:p>
            <a:pPr marL="0" marR="0" lvl="0" indent="0" algn="l" rtl="0">
              <a:spcBef>
                <a:spcPts val="0"/>
              </a:spcBef>
              <a:spcAft>
                <a:spcPts val="0"/>
              </a:spcAft>
              <a:buNone/>
            </a:pPr>
            <a:endParaRPr sz="1400" dirty="0">
              <a:solidFill>
                <a:srgbClr val="FFFFFF"/>
              </a:solidFill>
              <a:latin typeface="Calibri"/>
              <a:ea typeface="Calibri"/>
              <a:cs typeface="Calibri"/>
              <a:sym typeface="Calibri"/>
            </a:endParaRPr>
          </a:p>
          <a:p>
            <a:pPr lvl="0"/>
            <a:r>
              <a:rPr lang="en-US" sz="1400" dirty="0">
                <a:solidFill>
                  <a:srgbClr val="FFFFFF"/>
                </a:solidFill>
                <a:latin typeface="Calibri"/>
                <a:ea typeface="Calibri"/>
                <a:cs typeface="Calibri"/>
                <a:sym typeface="Calibri"/>
              </a:rPr>
              <a:t>381 pathogens, 24291 chromosomes, 2662 genomic islands, 48212 plasmids, 172216 WGS assemblies, 276270 alleles</a:t>
            </a:r>
            <a:endParaRPr sz="1400" dirty="0"/>
          </a:p>
        </p:txBody>
      </p:sp>
    </p:spTree>
    <p:extLst>
      <p:ext uri="{BB962C8B-B14F-4D97-AF65-F5344CB8AC3E}">
        <p14:creationId xmlns:p14="http://schemas.microsoft.com/office/powerpoint/2010/main" val="919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6D15FA-335E-11DF-994B-CCCF073FF664}"/>
            </a:ext>
          </a:extLst>
        </p:cNvPr>
        <p:cNvGrpSpPr/>
        <p:nvPr/>
      </p:nvGrpSpPr>
      <p:grpSpPr>
        <a:xfrm>
          <a:off x="0" y="0"/>
          <a:ext cx="0" cy="0"/>
          <a:chOff x="0" y="0"/>
          <a:chExt cx="0" cy="0"/>
        </a:xfrm>
      </p:grpSpPr>
      <p:pic>
        <p:nvPicPr>
          <p:cNvPr id="3" name="Google Shape;92;p13">
            <a:extLst>
              <a:ext uri="{FF2B5EF4-FFF2-40B4-BE49-F238E27FC236}">
                <a16:creationId xmlns:a16="http://schemas.microsoft.com/office/drawing/2014/main" id="{FD34576C-FC03-76FD-753C-2D115016921A}"/>
              </a:ext>
            </a:extLst>
          </p:cNvPr>
          <p:cNvPicPr preferRelativeResize="0"/>
          <p:nvPr/>
        </p:nvPicPr>
        <p:blipFill rotWithShape="1">
          <a:blip r:embed="rId2">
            <a:alphaModFix/>
          </a:blip>
          <a:srcRect/>
          <a:stretch/>
        </p:blipFill>
        <p:spPr>
          <a:xfrm>
            <a:off x="261418" y="185666"/>
            <a:ext cx="671089" cy="751296"/>
          </a:xfrm>
          <a:prstGeom prst="rect">
            <a:avLst/>
          </a:prstGeom>
          <a:noFill/>
          <a:ln>
            <a:noFill/>
          </a:ln>
        </p:spPr>
      </p:pic>
      <p:pic>
        <p:nvPicPr>
          <p:cNvPr id="6" name="Picture 5" descr="A picture containing text, building, outdoor, ground&#10;&#10;Description automatically generated">
            <a:extLst>
              <a:ext uri="{FF2B5EF4-FFF2-40B4-BE49-F238E27FC236}">
                <a16:creationId xmlns:a16="http://schemas.microsoft.com/office/drawing/2014/main" id="{AF647A34-2218-4118-3893-8CA3DD6C723C}"/>
              </a:ext>
            </a:extLst>
          </p:cNvPr>
          <p:cNvPicPr>
            <a:picLocks noChangeAspect="1"/>
          </p:cNvPicPr>
          <p:nvPr/>
        </p:nvPicPr>
        <p:blipFill>
          <a:blip r:embed="rId3"/>
          <a:stretch>
            <a:fillRect/>
          </a:stretch>
        </p:blipFill>
        <p:spPr>
          <a:xfrm>
            <a:off x="1077140" y="251050"/>
            <a:ext cx="1159066" cy="1547413"/>
          </a:xfrm>
          <a:prstGeom prst="rect">
            <a:avLst/>
          </a:prstGeom>
        </p:spPr>
      </p:pic>
      <p:sp>
        <p:nvSpPr>
          <p:cNvPr id="10" name="Google Shape;364;p32">
            <a:extLst>
              <a:ext uri="{FF2B5EF4-FFF2-40B4-BE49-F238E27FC236}">
                <a16:creationId xmlns:a16="http://schemas.microsoft.com/office/drawing/2014/main" id="{3919CEFA-E4A2-23C5-6587-60E836E25BE2}"/>
              </a:ext>
            </a:extLst>
          </p:cNvPr>
          <p:cNvSpPr txBox="1"/>
          <p:nvPr/>
        </p:nvSpPr>
        <p:spPr>
          <a:xfrm>
            <a:off x="1765781" y="251050"/>
            <a:ext cx="5253347" cy="473228"/>
          </a:xfrm>
          <a:prstGeom prst="rect">
            <a:avLst/>
          </a:prstGeom>
          <a:noFill/>
          <a:ln>
            <a:noFill/>
          </a:ln>
        </p:spPr>
        <p:txBody>
          <a:bodyPr spcFirstLastPara="1" wrap="square" lIns="91425" tIns="45700" rIns="91425" bIns="45700" anchor="t" anchorCtr="0">
            <a:noAutofit/>
          </a:bodyPr>
          <a:lstStyle/>
          <a:p>
            <a:pPr lvl="0" algn="ctr"/>
            <a:r>
              <a:rPr lang="en-US" sz="1600" i="1" dirty="0">
                <a:solidFill>
                  <a:srgbClr val="FFFFFF"/>
                </a:solidFill>
                <a:latin typeface="Calibri"/>
                <a:ea typeface="Calibri"/>
                <a:cs typeface="Calibri"/>
                <a:sym typeface="Calibri"/>
              </a:rPr>
              <a:t>Broad Street </a:t>
            </a:r>
            <a:r>
              <a:rPr lang="en-US" sz="1600" dirty="0">
                <a:solidFill>
                  <a:srgbClr val="FFFFFF"/>
                </a:solidFill>
                <a:latin typeface="Calibri"/>
                <a:ea typeface="Calibri"/>
                <a:cs typeface="Calibri"/>
                <a:sym typeface="Calibri"/>
              </a:rPr>
              <a:t>Schema has 40M+ rows of data</a:t>
            </a:r>
            <a:endParaRPr sz="1600" dirty="0"/>
          </a:p>
        </p:txBody>
      </p:sp>
      <p:pic>
        <p:nvPicPr>
          <p:cNvPr id="11" name="Picture 10" descr="Logo&#10;&#10;Description automatically generated">
            <a:extLst>
              <a:ext uri="{FF2B5EF4-FFF2-40B4-BE49-F238E27FC236}">
                <a16:creationId xmlns:a16="http://schemas.microsoft.com/office/drawing/2014/main" id="{811B462B-3AEA-DEAF-50C1-F09AF907B9CC}"/>
              </a:ext>
            </a:extLst>
          </p:cNvPr>
          <p:cNvPicPr>
            <a:picLocks noChangeAspect="1"/>
          </p:cNvPicPr>
          <p:nvPr/>
        </p:nvPicPr>
        <p:blipFill>
          <a:blip r:embed="rId4"/>
          <a:stretch>
            <a:fillRect/>
          </a:stretch>
        </p:blipFill>
        <p:spPr>
          <a:xfrm>
            <a:off x="261418" y="5217585"/>
            <a:ext cx="3179804" cy="1291795"/>
          </a:xfrm>
          <a:prstGeom prst="rect">
            <a:avLst/>
          </a:prstGeom>
        </p:spPr>
      </p:pic>
      <p:sp>
        <p:nvSpPr>
          <p:cNvPr id="13" name="Google Shape;364;p32">
            <a:extLst>
              <a:ext uri="{FF2B5EF4-FFF2-40B4-BE49-F238E27FC236}">
                <a16:creationId xmlns:a16="http://schemas.microsoft.com/office/drawing/2014/main" id="{2B1BAAFE-9B70-198B-969C-2F53CB93D034}"/>
              </a:ext>
            </a:extLst>
          </p:cNvPr>
          <p:cNvSpPr txBox="1"/>
          <p:nvPr/>
        </p:nvSpPr>
        <p:spPr>
          <a:xfrm>
            <a:off x="3505223" y="5509539"/>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sp>
        <p:nvSpPr>
          <p:cNvPr id="14" name="Google Shape;364;p32">
            <a:extLst>
              <a:ext uri="{FF2B5EF4-FFF2-40B4-BE49-F238E27FC236}">
                <a16:creationId xmlns:a16="http://schemas.microsoft.com/office/drawing/2014/main" id="{2A3C5287-5E47-B879-DCAB-598EE5B5BCFE}"/>
              </a:ext>
            </a:extLst>
          </p:cNvPr>
          <p:cNvSpPr txBox="1"/>
          <p:nvPr/>
        </p:nvSpPr>
        <p:spPr>
          <a:xfrm>
            <a:off x="152422" y="2169691"/>
            <a:ext cx="4314830" cy="707886"/>
          </a:xfrm>
          <a:prstGeom prst="rect">
            <a:avLst/>
          </a:prstGeom>
          <a:noFill/>
          <a:ln>
            <a:noFill/>
          </a:ln>
        </p:spPr>
        <p:txBody>
          <a:bodyPr spcFirstLastPara="1" wrap="square" lIns="91425" tIns="45700" rIns="91425" bIns="45700" anchor="t" anchorCtr="0">
            <a:noAutofit/>
          </a:bodyPr>
          <a:lstStyle/>
          <a:p>
            <a:pPr lvl="0"/>
            <a:r>
              <a:rPr lang="en-US" sz="1100" dirty="0">
                <a:solidFill>
                  <a:schemeClr val="bg1"/>
                </a:solidFill>
                <a:latin typeface="Calibri"/>
                <a:cs typeface="Calibri"/>
                <a:sym typeface="Calibri"/>
              </a:rPr>
              <a:t>Frequently Updated</a:t>
            </a:r>
          </a:p>
          <a:p>
            <a:pPr lvl="0"/>
            <a:endParaRPr lang="en-US" sz="1100" dirty="0">
              <a:solidFill>
                <a:schemeClr val="bg1"/>
              </a:solidFill>
              <a:latin typeface="Calibri"/>
              <a:cs typeface="Calibri"/>
              <a:sym typeface="Calibri"/>
            </a:endParaRPr>
          </a:p>
          <a:p>
            <a:pPr lvl="0"/>
            <a:r>
              <a:rPr lang="en-CA" sz="1100" dirty="0">
                <a:solidFill>
                  <a:schemeClr val="bg1"/>
                </a:solidFill>
              </a:rPr>
              <a:t>CARD 4.0.1 – May 2025</a:t>
            </a:r>
          </a:p>
          <a:p>
            <a:pPr lvl="0"/>
            <a:r>
              <a:rPr lang="en-CA" sz="1100" dirty="0">
                <a:solidFill>
                  <a:schemeClr val="bg1"/>
                </a:solidFill>
              </a:rPr>
              <a:t>CARD 4.0.0 – December 2024</a:t>
            </a:r>
          </a:p>
          <a:p>
            <a:pPr lvl="0"/>
            <a:r>
              <a:rPr lang="en-CA" sz="1100" dirty="0">
                <a:solidFill>
                  <a:schemeClr val="bg1"/>
                </a:solidFill>
              </a:rPr>
              <a:t>CARD 3.3.0 – August 2024</a:t>
            </a:r>
          </a:p>
          <a:p>
            <a:pPr lvl="0"/>
            <a:r>
              <a:rPr lang="en-CA" sz="1100" dirty="0">
                <a:solidFill>
                  <a:schemeClr val="bg1"/>
                </a:solidFill>
              </a:rPr>
              <a:t>CARD 3.2.9 – February 2024</a:t>
            </a:r>
          </a:p>
          <a:p>
            <a:pPr lvl="0"/>
            <a:r>
              <a:rPr lang="en-CA" sz="1100" dirty="0">
                <a:solidFill>
                  <a:schemeClr val="bg1"/>
                </a:solidFill>
              </a:rPr>
              <a:t>CARD 3.2.8 – October 2023</a:t>
            </a:r>
          </a:p>
          <a:p>
            <a:pPr lvl="0"/>
            <a:r>
              <a:rPr lang="en-CA" sz="1100" dirty="0">
                <a:solidFill>
                  <a:schemeClr val="bg1"/>
                </a:solidFill>
              </a:rPr>
              <a:t>CARD 3.2.7 – March 2023</a:t>
            </a:r>
          </a:p>
          <a:p>
            <a:pPr lvl="0"/>
            <a:r>
              <a:rPr lang="en-CA" sz="1100" dirty="0">
                <a:solidFill>
                  <a:schemeClr val="bg1"/>
                </a:solidFill>
              </a:rPr>
              <a:t>CARD 3.2.6 – January 2023</a:t>
            </a:r>
          </a:p>
          <a:p>
            <a:pPr lvl="0"/>
            <a:r>
              <a:rPr lang="en-CA" sz="1100" dirty="0">
                <a:solidFill>
                  <a:schemeClr val="bg1"/>
                </a:solidFill>
              </a:rPr>
              <a:t>CARD 3.2.5 – September, 2022</a:t>
            </a:r>
          </a:p>
          <a:p>
            <a:pPr lvl="0"/>
            <a:r>
              <a:rPr lang="en-CA" sz="1100" dirty="0">
                <a:solidFill>
                  <a:schemeClr val="bg1"/>
                </a:solidFill>
              </a:rPr>
              <a:t>CARD 3.2.4 - July 27, 2022</a:t>
            </a:r>
          </a:p>
          <a:p>
            <a:pPr lvl="0"/>
            <a:r>
              <a:rPr lang="en-CA" sz="1100" dirty="0">
                <a:solidFill>
                  <a:schemeClr val="bg1"/>
                </a:solidFill>
              </a:rPr>
              <a:t>CARD 3.2.3 - June 14, 2022</a:t>
            </a:r>
          </a:p>
          <a:p>
            <a:pPr lvl="0"/>
            <a:r>
              <a:rPr lang="en-CA" sz="1100" dirty="0">
                <a:solidFill>
                  <a:schemeClr val="bg1"/>
                </a:solidFill>
              </a:rPr>
              <a:t>CARD 3.2.2 - April 28, 2022</a:t>
            </a:r>
          </a:p>
          <a:p>
            <a:pPr lvl="0"/>
            <a:r>
              <a:rPr lang="en-CA" sz="1100" dirty="0">
                <a:solidFill>
                  <a:schemeClr val="bg1"/>
                </a:solidFill>
              </a:rPr>
              <a:t>CARD 3.2.1 - April 25, 2022</a:t>
            </a:r>
          </a:p>
          <a:p>
            <a:pPr lvl="0"/>
            <a:r>
              <a:rPr lang="en-CA" sz="1100" dirty="0">
                <a:solidFill>
                  <a:schemeClr val="bg1"/>
                </a:solidFill>
              </a:rPr>
              <a:t>CARD 3.2.0 - April 4, 2022</a:t>
            </a:r>
          </a:p>
          <a:p>
            <a:pPr lvl="0"/>
            <a:r>
              <a:rPr lang="en-CA" sz="1100" dirty="0">
                <a:solidFill>
                  <a:schemeClr val="bg1"/>
                </a:solidFill>
              </a:rPr>
              <a:t>…</a:t>
            </a:r>
            <a:endParaRPr sz="1100" dirty="0">
              <a:solidFill>
                <a:schemeClr val="bg1"/>
              </a:solidFill>
            </a:endParaRPr>
          </a:p>
        </p:txBody>
      </p:sp>
      <p:pic>
        <p:nvPicPr>
          <p:cNvPr id="15" name="Picture 14" descr="A picture containing diagram&#10;&#10;Description automatically generated">
            <a:extLst>
              <a:ext uri="{FF2B5EF4-FFF2-40B4-BE49-F238E27FC236}">
                <a16:creationId xmlns:a16="http://schemas.microsoft.com/office/drawing/2014/main" id="{F7D8A77F-6D3F-8BF3-26EF-CF8C3D900982}"/>
              </a:ext>
            </a:extLst>
          </p:cNvPr>
          <p:cNvPicPr>
            <a:picLocks noChangeAspect="1"/>
          </p:cNvPicPr>
          <p:nvPr/>
        </p:nvPicPr>
        <p:blipFill>
          <a:blip r:embed="rId5"/>
          <a:stretch>
            <a:fillRect/>
          </a:stretch>
        </p:blipFill>
        <p:spPr>
          <a:xfrm>
            <a:off x="3046117" y="848200"/>
            <a:ext cx="5378123" cy="3958229"/>
          </a:xfrm>
          <a:prstGeom prst="rect">
            <a:avLst/>
          </a:prstGeom>
        </p:spPr>
      </p:pic>
    </p:spTree>
    <p:extLst>
      <p:ext uri="{BB962C8B-B14F-4D97-AF65-F5344CB8AC3E}">
        <p14:creationId xmlns:p14="http://schemas.microsoft.com/office/powerpoint/2010/main" val="418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0E3928-2BAA-D7CF-3939-DE28966C014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7B9640C-CE8F-6EDC-0B3F-1AEDC5E02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377" y="12785"/>
            <a:ext cx="1532298" cy="6858000"/>
          </a:xfrm>
          <a:prstGeom prst="rect">
            <a:avLst/>
          </a:prstGeom>
        </p:spPr>
      </p:pic>
      <p:pic>
        <p:nvPicPr>
          <p:cNvPr id="4" name="Picture 3" descr="A diagram of a diagram&#10;&#10;Description automatically generated with medium confidence">
            <a:extLst>
              <a:ext uri="{FF2B5EF4-FFF2-40B4-BE49-F238E27FC236}">
                <a16:creationId xmlns:a16="http://schemas.microsoft.com/office/drawing/2014/main" id="{DC08F676-752B-B2E0-2039-7DBA4611AB7F}"/>
              </a:ext>
            </a:extLst>
          </p:cNvPr>
          <p:cNvPicPr>
            <a:picLocks noChangeAspect="1"/>
          </p:cNvPicPr>
          <p:nvPr/>
        </p:nvPicPr>
        <p:blipFill>
          <a:blip r:embed="rId5"/>
          <a:stretch>
            <a:fillRect/>
          </a:stretch>
        </p:blipFill>
        <p:spPr>
          <a:xfrm>
            <a:off x="1992935" y="2544973"/>
            <a:ext cx="6919688" cy="3964578"/>
          </a:xfrm>
          <a:prstGeom prst="rect">
            <a:avLst/>
          </a:prstGeom>
        </p:spPr>
      </p:pic>
      <p:sp>
        <p:nvSpPr>
          <p:cNvPr id="5" name="Google Shape;405;p36">
            <a:extLst>
              <a:ext uri="{FF2B5EF4-FFF2-40B4-BE49-F238E27FC236}">
                <a16:creationId xmlns:a16="http://schemas.microsoft.com/office/drawing/2014/main" id="{7ED6F1D5-71A9-2812-30A7-6E42CED4486E}"/>
              </a:ext>
            </a:extLst>
          </p:cNvPr>
          <p:cNvSpPr txBox="1"/>
          <p:nvPr/>
        </p:nvSpPr>
        <p:spPr>
          <a:xfrm>
            <a:off x="1992935" y="1132169"/>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2400" dirty="0">
                <a:solidFill>
                  <a:schemeClr val="lt1"/>
                </a:solidFill>
                <a:latin typeface="Calibri"/>
                <a:ea typeface="Calibri"/>
                <a:cs typeface="Calibri"/>
                <a:sym typeface="Calibri"/>
              </a:rPr>
              <a:t>Antibiotic Resistance Ontology</a:t>
            </a:r>
            <a:endParaRPr sz="2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182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4BD949-73AF-D237-75A4-F9598D6B1371}"/>
            </a:ext>
          </a:extLst>
        </p:cNvPr>
        <p:cNvGrpSpPr/>
        <p:nvPr/>
      </p:nvGrpSpPr>
      <p:grpSpPr>
        <a:xfrm>
          <a:off x="0" y="0"/>
          <a:ext cx="0" cy="0"/>
          <a:chOff x="0" y="0"/>
          <a:chExt cx="0" cy="0"/>
        </a:xfrm>
      </p:grpSpPr>
      <p:sp>
        <p:nvSpPr>
          <p:cNvPr id="3" name="Google Shape;492;p45">
            <a:extLst>
              <a:ext uri="{FF2B5EF4-FFF2-40B4-BE49-F238E27FC236}">
                <a16:creationId xmlns:a16="http://schemas.microsoft.com/office/drawing/2014/main" id="{F00E339A-97E0-11E4-5DC2-D72B0C52BBE6}"/>
              </a:ext>
            </a:extLst>
          </p:cNvPr>
          <p:cNvSpPr txBox="1"/>
          <p:nvPr/>
        </p:nvSpPr>
        <p:spPr>
          <a:xfrm>
            <a:off x="3461490" y="147430"/>
            <a:ext cx="5338065"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What gets into CARD?</a:t>
            </a:r>
            <a:endParaRPr/>
          </a:p>
        </p:txBody>
      </p:sp>
      <p:pic>
        <p:nvPicPr>
          <p:cNvPr id="6" name="Google Shape;493;p45" descr="git4.jpg">
            <a:extLst>
              <a:ext uri="{FF2B5EF4-FFF2-40B4-BE49-F238E27FC236}">
                <a16:creationId xmlns:a16="http://schemas.microsoft.com/office/drawing/2014/main" id="{00003798-F258-86C5-B6D0-F6E6DA1E994E}"/>
              </a:ext>
            </a:extLst>
          </p:cNvPr>
          <p:cNvPicPr preferRelativeResize="0"/>
          <p:nvPr/>
        </p:nvPicPr>
        <p:blipFill rotWithShape="1">
          <a:blip r:embed="rId3">
            <a:alphaModFix/>
          </a:blip>
          <a:srcRect/>
          <a:stretch/>
        </p:blipFill>
        <p:spPr>
          <a:xfrm>
            <a:off x="6100275" y="2578528"/>
            <a:ext cx="2680120" cy="1537388"/>
          </a:xfrm>
          <a:prstGeom prst="rect">
            <a:avLst/>
          </a:prstGeom>
          <a:noFill/>
          <a:ln>
            <a:noFill/>
          </a:ln>
        </p:spPr>
      </p:pic>
      <p:pic>
        <p:nvPicPr>
          <p:cNvPr id="12" name="Google Shape;494;p45" descr="Unknown.png">
            <a:extLst>
              <a:ext uri="{FF2B5EF4-FFF2-40B4-BE49-F238E27FC236}">
                <a16:creationId xmlns:a16="http://schemas.microsoft.com/office/drawing/2014/main" id="{C1A3903A-F9A8-A70F-1677-78C25A285485}"/>
              </a:ext>
            </a:extLst>
          </p:cNvPr>
          <p:cNvPicPr preferRelativeResize="0"/>
          <p:nvPr/>
        </p:nvPicPr>
        <p:blipFill rotWithShape="1">
          <a:blip r:embed="rId4">
            <a:alphaModFix/>
          </a:blip>
          <a:srcRect/>
          <a:stretch/>
        </p:blipFill>
        <p:spPr>
          <a:xfrm>
            <a:off x="5888282" y="978539"/>
            <a:ext cx="1939636" cy="688571"/>
          </a:xfrm>
          <a:prstGeom prst="rect">
            <a:avLst/>
          </a:prstGeom>
          <a:noFill/>
          <a:ln>
            <a:noFill/>
          </a:ln>
        </p:spPr>
      </p:pic>
      <p:cxnSp>
        <p:nvCxnSpPr>
          <p:cNvPr id="13" name="Google Shape;495;p45">
            <a:extLst>
              <a:ext uri="{FF2B5EF4-FFF2-40B4-BE49-F238E27FC236}">
                <a16:creationId xmlns:a16="http://schemas.microsoft.com/office/drawing/2014/main" id="{BE4FE222-E320-E4FC-1412-A5859A8A4809}"/>
              </a:ext>
            </a:extLst>
          </p:cNvPr>
          <p:cNvCxnSpPr/>
          <p:nvPr/>
        </p:nvCxnSpPr>
        <p:spPr>
          <a:xfrm flipH="1">
            <a:off x="2143912" y="1338579"/>
            <a:ext cx="3585300" cy="1080000"/>
          </a:xfrm>
          <a:prstGeom prst="straightConnector1">
            <a:avLst/>
          </a:prstGeom>
          <a:noFill/>
          <a:ln w="25400" cap="flat" cmpd="sng">
            <a:solidFill>
              <a:srgbClr val="FFFFFF"/>
            </a:solidFill>
            <a:prstDash val="solid"/>
            <a:round/>
            <a:headEnd type="none" w="sm" len="sm"/>
            <a:tailEnd type="triangle" w="lg" len="lg"/>
          </a:ln>
          <a:effectLst>
            <a:outerShdw blurRad="40000" dist="20000" dir="5400000" rotWithShape="0">
              <a:srgbClr val="000000">
                <a:alpha val="37650"/>
              </a:srgbClr>
            </a:outerShdw>
          </a:effectLst>
        </p:spPr>
      </p:cxnSp>
      <p:sp>
        <p:nvSpPr>
          <p:cNvPr id="14" name="Google Shape;496;p45">
            <a:extLst>
              <a:ext uri="{FF2B5EF4-FFF2-40B4-BE49-F238E27FC236}">
                <a16:creationId xmlns:a16="http://schemas.microsoft.com/office/drawing/2014/main" id="{F5FBFFB0-40FB-6D4A-D8CD-7499BEB115A1}"/>
              </a:ext>
            </a:extLst>
          </p:cNvPr>
          <p:cNvSpPr txBox="1"/>
          <p:nvPr/>
        </p:nvSpPr>
        <p:spPr>
          <a:xfrm>
            <a:off x="3702548" y="2023771"/>
            <a:ext cx="517321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FFFFFF"/>
                </a:solidFill>
                <a:latin typeface="Calibri"/>
                <a:ea typeface="Calibri"/>
                <a:cs typeface="Calibri"/>
                <a:sym typeface="Calibri"/>
              </a:rPr>
              <a:t>CARD*Shark 2 &amp; 3 text mining algorithms to prioritize and</a:t>
            </a:r>
            <a:r>
              <a:rPr lang="en-US" dirty="0">
                <a:ea typeface="Calibri"/>
              </a:rPr>
              <a:t> </a:t>
            </a:r>
            <a:r>
              <a:rPr lang="en-US" sz="1800" dirty="0">
                <a:solidFill>
                  <a:srgbClr val="FFFFFF"/>
                </a:solidFill>
                <a:latin typeface="Calibri"/>
                <a:ea typeface="Calibri"/>
                <a:cs typeface="Calibri"/>
                <a:sym typeface="Calibri"/>
              </a:rPr>
              <a:t>triage AMR literature</a:t>
            </a:r>
            <a:endParaRPr dirty="0"/>
          </a:p>
        </p:txBody>
      </p:sp>
      <p:pic>
        <p:nvPicPr>
          <p:cNvPr id="15" name="Google Shape;497;p45" descr="Arjun Sharma.jpg">
            <a:extLst>
              <a:ext uri="{FF2B5EF4-FFF2-40B4-BE49-F238E27FC236}">
                <a16:creationId xmlns:a16="http://schemas.microsoft.com/office/drawing/2014/main" id="{A6D1E1AD-AE6E-7AB6-A069-9C502E7D3C04}"/>
              </a:ext>
            </a:extLst>
          </p:cNvPr>
          <p:cNvPicPr preferRelativeResize="0"/>
          <p:nvPr/>
        </p:nvPicPr>
        <p:blipFill rotWithShape="1">
          <a:blip r:embed="rId5">
            <a:alphaModFix/>
          </a:blip>
          <a:srcRect/>
          <a:stretch/>
        </p:blipFill>
        <p:spPr>
          <a:xfrm>
            <a:off x="6857181" y="4367439"/>
            <a:ext cx="853734" cy="1138312"/>
          </a:xfrm>
          <a:prstGeom prst="rect">
            <a:avLst/>
          </a:prstGeom>
          <a:noFill/>
          <a:ln>
            <a:noFill/>
          </a:ln>
        </p:spPr>
      </p:pic>
      <p:pic>
        <p:nvPicPr>
          <p:cNvPr id="16" name="Google Shape;498;p45" descr="Sachin.jpg">
            <a:extLst>
              <a:ext uri="{FF2B5EF4-FFF2-40B4-BE49-F238E27FC236}">
                <a16:creationId xmlns:a16="http://schemas.microsoft.com/office/drawing/2014/main" id="{475D2F5E-BD09-4B58-4E8D-6E8CA872E362}"/>
              </a:ext>
            </a:extLst>
          </p:cNvPr>
          <p:cNvPicPr preferRelativeResize="0"/>
          <p:nvPr/>
        </p:nvPicPr>
        <p:blipFill rotWithShape="1">
          <a:blip r:embed="rId6">
            <a:alphaModFix/>
          </a:blip>
          <a:srcRect/>
          <a:stretch/>
        </p:blipFill>
        <p:spPr>
          <a:xfrm>
            <a:off x="7926661" y="4367439"/>
            <a:ext cx="853734" cy="1138312"/>
          </a:xfrm>
          <a:prstGeom prst="rect">
            <a:avLst/>
          </a:prstGeom>
          <a:noFill/>
          <a:ln>
            <a:noFill/>
          </a:ln>
        </p:spPr>
      </p:pic>
      <p:sp>
        <p:nvSpPr>
          <p:cNvPr id="17" name="Google Shape;499;p45">
            <a:extLst>
              <a:ext uri="{FF2B5EF4-FFF2-40B4-BE49-F238E27FC236}">
                <a16:creationId xmlns:a16="http://schemas.microsoft.com/office/drawing/2014/main" id="{5A7BA752-FD7B-700D-387D-2E069F7E8694}"/>
              </a:ext>
            </a:extLst>
          </p:cNvPr>
          <p:cNvSpPr txBox="1"/>
          <p:nvPr/>
        </p:nvSpPr>
        <p:spPr>
          <a:xfrm>
            <a:off x="6780974" y="5505750"/>
            <a:ext cx="2213400" cy="2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dirty="0">
                <a:solidFill>
                  <a:schemeClr val="lt1"/>
                </a:solidFill>
                <a:latin typeface="Calibri"/>
                <a:ea typeface="Calibri"/>
                <a:cs typeface="Calibri"/>
                <a:sym typeface="Calibri"/>
              </a:rPr>
              <a:t>Arjun Sharma &amp; Sachin Doshi, </a:t>
            </a:r>
            <a:r>
              <a:rPr lang="en-US" sz="900" dirty="0" err="1">
                <a:solidFill>
                  <a:schemeClr val="lt1"/>
                </a:solidFill>
                <a:latin typeface="Calibri"/>
                <a:ea typeface="Calibri"/>
                <a:cs typeface="Calibri"/>
                <a:sym typeface="Calibri"/>
              </a:rPr>
              <a:t>Biochem</a:t>
            </a:r>
            <a:r>
              <a:rPr lang="en-US" sz="900" dirty="0">
                <a:solidFill>
                  <a:schemeClr val="lt1"/>
                </a:solidFill>
                <a:latin typeface="Calibri"/>
                <a:ea typeface="Calibri"/>
                <a:cs typeface="Calibri"/>
                <a:sym typeface="Calibri"/>
              </a:rPr>
              <a:t> ‘17</a:t>
            </a:r>
            <a:endParaRPr dirty="0"/>
          </a:p>
        </p:txBody>
      </p:sp>
      <p:pic>
        <p:nvPicPr>
          <p:cNvPr id="18" name="Google Shape;500;p45" descr="Unknown.png">
            <a:extLst>
              <a:ext uri="{FF2B5EF4-FFF2-40B4-BE49-F238E27FC236}">
                <a16:creationId xmlns:a16="http://schemas.microsoft.com/office/drawing/2014/main" id="{FA97CE94-8EAE-2487-7AAA-38AB8C9C9E69}"/>
              </a:ext>
            </a:extLst>
          </p:cNvPr>
          <p:cNvPicPr preferRelativeResize="0"/>
          <p:nvPr/>
        </p:nvPicPr>
        <p:blipFill rotWithShape="1">
          <a:blip r:embed="rId4">
            <a:alphaModFix/>
          </a:blip>
          <a:srcRect/>
          <a:stretch/>
        </p:blipFill>
        <p:spPr>
          <a:xfrm>
            <a:off x="324631" y="784922"/>
            <a:ext cx="1939636" cy="688571"/>
          </a:xfrm>
          <a:prstGeom prst="rect">
            <a:avLst/>
          </a:prstGeom>
          <a:noFill/>
          <a:ln>
            <a:noFill/>
          </a:ln>
        </p:spPr>
      </p:pic>
      <p:pic>
        <p:nvPicPr>
          <p:cNvPr id="19" name="Google Shape;501;p45" descr="Unknown-1.png">
            <a:extLst>
              <a:ext uri="{FF2B5EF4-FFF2-40B4-BE49-F238E27FC236}">
                <a16:creationId xmlns:a16="http://schemas.microsoft.com/office/drawing/2014/main" id="{0481DC57-9C2D-BE53-706A-2A876A24C4A7}"/>
              </a:ext>
            </a:extLst>
          </p:cNvPr>
          <p:cNvPicPr preferRelativeResize="0"/>
          <p:nvPr/>
        </p:nvPicPr>
        <p:blipFill rotWithShape="1">
          <a:blip r:embed="rId7">
            <a:alphaModFix/>
          </a:blip>
          <a:srcRect/>
          <a:stretch/>
        </p:blipFill>
        <p:spPr>
          <a:xfrm>
            <a:off x="1218249" y="1876222"/>
            <a:ext cx="665018" cy="732751"/>
          </a:xfrm>
          <a:prstGeom prst="rect">
            <a:avLst/>
          </a:prstGeom>
          <a:noFill/>
          <a:ln>
            <a:noFill/>
          </a:ln>
        </p:spPr>
      </p:pic>
      <p:sp>
        <p:nvSpPr>
          <p:cNvPr id="20" name="Google Shape;502;p45">
            <a:extLst>
              <a:ext uri="{FF2B5EF4-FFF2-40B4-BE49-F238E27FC236}">
                <a16:creationId xmlns:a16="http://schemas.microsoft.com/office/drawing/2014/main" id="{7ABE34D5-3AB7-177B-0DEB-DA3A5A4BBAD9}"/>
              </a:ext>
            </a:extLst>
          </p:cNvPr>
          <p:cNvSpPr txBox="1"/>
          <p:nvPr/>
        </p:nvSpPr>
        <p:spPr>
          <a:xfrm>
            <a:off x="520904" y="3337044"/>
            <a:ext cx="1259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FFFFFF"/>
                </a:solidFill>
                <a:latin typeface="Calibri"/>
                <a:ea typeface="Calibri"/>
                <a:cs typeface="Calibri"/>
                <a:sym typeface="Calibri"/>
              </a:rPr>
              <a:t>CARD</a:t>
            </a:r>
            <a:endParaRPr/>
          </a:p>
        </p:txBody>
      </p:sp>
      <p:cxnSp>
        <p:nvCxnSpPr>
          <p:cNvPr id="33" name="Google Shape;503;p45">
            <a:extLst>
              <a:ext uri="{FF2B5EF4-FFF2-40B4-BE49-F238E27FC236}">
                <a16:creationId xmlns:a16="http://schemas.microsoft.com/office/drawing/2014/main" id="{F46CC150-8569-EB8D-1D1F-3554E421C7BF}"/>
              </a:ext>
            </a:extLst>
          </p:cNvPr>
          <p:cNvCxnSpPr/>
          <p:nvPr/>
        </p:nvCxnSpPr>
        <p:spPr>
          <a:xfrm>
            <a:off x="957649" y="1582135"/>
            <a:ext cx="0" cy="1755000"/>
          </a:xfrm>
          <a:prstGeom prst="straightConnector1">
            <a:avLst/>
          </a:prstGeom>
          <a:noFill/>
          <a:ln w="25400" cap="flat" cmpd="sng">
            <a:solidFill>
              <a:srgbClr val="FFFFFF"/>
            </a:solidFill>
            <a:prstDash val="solid"/>
            <a:round/>
            <a:headEnd type="none" w="sm" len="sm"/>
            <a:tailEnd type="triangle" w="lg" len="lg"/>
          </a:ln>
          <a:effectLst>
            <a:outerShdw blurRad="40000" dist="20000" dir="5400000" rotWithShape="0">
              <a:srgbClr val="000000">
                <a:alpha val="37650"/>
              </a:srgbClr>
            </a:outerShdw>
          </a:effectLst>
        </p:spPr>
      </p:cxnSp>
      <p:sp>
        <p:nvSpPr>
          <p:cNvPr id="34" name="Google Shape;504;p45">
            <a:extLst>
              <a:ext uri="{FF2B5EF4-FFF2-40B4-BE49-F238E27FC236}">
                <a16:creationId xmlns:a16="http://schemas.microsoft.com/office/drawing/2014/main" id="{67E6C98D-D2D2-1EFE-051C-F1AB136F188F}"/>
              </a:ext>
            </a:extLst>
          </p:cNvPr>
          <p:cNvSpPr txBox="1"/>
          <p:nvPr/>
        </p:nvSpPr>
        <p:spPr>
          <a:xfrm>
            <a:off x="1502840" y="2652809"/>
            <a:ext cx="10968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FFFFFF"/>
                </a:solidFill>
                <a:latin typeface="Calibri"/>
                <a:ea typeface="Calibri"/>
                <a:cs typeface="Calibri"/>
                <a:sym typeface="Calibri"/>
              </a:rPr>
              <a:t>human curation</a:t>
            </a:r>
            <a:endParaRPr/>
          </a:p>
        </p:txBody>
      </p:sp>
      <p:pic>
        <p:nvPicPr>
          <p:cNvPr id="35" name="Google Shape;505;p45" descr="mode.tiff">
            <a:extLst>
              <a:ext uri="{FF2B5EF4-FFF2-40B4-BE49-F238E27FC236}">
                <a16:creationId xmlns:a16="http://schemas.microsoft.com/office/drawing/2014/main" id="{BC2C5FA9-7914-4524-2EEC-222F624DC06A}"/>
              </a:ext>
            </a:extLst>
          </p:cNvPr>
          <p:cNvPicPr preferRelativeResize="0"/>
          <p:nvPr/>
        </p:nvPicPr>
        <p:blipFill rotWithShape="1">
          <a:blip r:embed="rId8">
            <a:alphaModFix/>
          </a:blip>
          <a:srcRect/>
          <a:stretch/>
        </p:blipFill>
        <p:spPr>
          <a:xfrm>
            <a:off x="139903" y="3983375"/>
            <a:ext cx="4248728" cy="1899875"/>
          </a:xfrm>
          <a:prstGeom prst="rect">
            <a:avLst/>
          </a:prstGeom>
          <a:noFill/>
          <a:ln>
            <a:noFill/>
          </a:ln>
        </p:spPr>
      </p:pic>
      <p:sp>
        <p:nvSpPr>
          <p:cNvPr id="36" name="Google Shape;506;p45">
            <a:extLst>
              <a:ext uri="{FF2B5EF4-FFF2-40B4-BE49-F238E27FC236}">
                <a16:creationId xmlns:a16="http://schemas.microsoft.com/office/drawing/2014/main" id="{69FB807C-AC40-5E33-69A0-28D25027043A}"/>
              </a:ext>
            </a:extLst>
          </p:cNvPr>
          <p:cNvSpPr txBox="1"/>
          <p:nvPr/>
        </p:nvSpPr>
        <p:spPr>
          <a:xfrm>
            <a:off x="292304" y="6035651"/>
            <a:ext cx="4374300" cy="6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FFFFFF"/>
                </a:solidFill>
                <a:latin typeface="Calibri"/>
                <a:ea typeface="Calibri"/>
                <a:cs typeface="Calibri"/>
                <a:sym typeface="Calibri"/>
              </a:rPr>
              <a:t>AMR detection model with reference sequence, cut-offs, and parameters</a:t>
            </a:r>
            <a:endParaRPr/>
          </a:p>
          <a:p>
            <a:pPr marL="171450" marR="0" lvl="0" indent="-171450" algn="l" rtl="0">
              <a:spcBef>
                <a:spcPts val="0"/>
              </a:spcBef>
              <a:spcAft>
                <a:spcPts val="0"/>
              </a:spcAft>
              <a:buClr>
                <a:srgbClr val="FFFFFF"/>
              </a:buClr>
              <a:buSzPts val="1100"/>
              <a:buFont typeface="Calibri"/>
              <a:buChar char="•"/>
            </a:pPr>
            <a:r>
              <a:rPr lang="en-US" sz="1100">
                <a:solidFill>
                  <a:srgbClr val="FFFFFF"/>
                </a:solidFill>
                <a:latin typeface="Calibri"/>
                <a:ea typeface="Calibri"/>
                <a:cs typeface="Calibri"/>
                <a:sym typeface="Calibri"/>
              </a:rPr>
              <a:t>Reference sequence must be published and have GenBank accession</a:t>
            </a:r>
            <a:endParaRPr/>
          </a:p>
          <a:p>
            <a:pPr marL="171450" marR="0" lvl="0" indent="-171450" algn="l" rtl="0">
              <a:spcBef>
                <a:spcPts val="0"/>
              </a:spcBef>
              <a:spcAft>
                <a:spcPts val="0"/>
              </a:spcAft>
              <a:buClr>
                <a:srgbClr val="FFFFFF"/>
              </a:buClr>
              <a:buSzPts val="1100"/>
              <a:buFont typeface="Calibri"/>
              <a:buChar char="•"/>
            </a:pPr>
            <a:r>
              <a:rPr lang="en-US" sz="1100">
                <a:solidFill>
                  <a:srgbClr val="FFFFFF"/>
                </a:solidFill>
                <a:latin typeface="Calibri"/>
                <a:ea typeface="Calibri"/>
                <a:cs typeface="Calibri"/>
                <a:sym typeface="Calibri"/>
              </a:rPr>
              <a:t>Publication must have clear evidence of resistance</a:t>
            </a:r>
            <a:endParaRPr/>
          </a:p>
        </p:txBody>
      </p:sp>
      <p:sp>
        <p:nvSpPr>
          <p:cNvPr id="37" name="Google Shape;507;p45">
            <a:extLst>
              <a:ext uri="{FF2B5EF4-FFF2-40B4-BE49-F238E27FC236}">
                <a16:creationId xmlns:a16="http://schemas.microsoft.com/office/drawing/2014/main" id="{920AF6A1-261E-DD9C-A5EA-CE869E589B78}"/>
              </a:ext>
            </a:extLst>
          </p:cNvPr>
          <p:cNvSpPr txBox="1"/>
          <p:nvPr/>
        </p:nvSpPr>
        <p:spPr>
          <a:xfrm>
            <a:off x="292299" y="539150"/>
            <a:ext cx="24279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dirty="0">
                <a:solidFill>
                  <a:srgbClr val="FFFFFF"/>
                </a:solidFill>
                <a:latin typeface="Calibri"/>
                <a:ea typeface="Calibri"/>
                <a:cs typeface="Calibri"/>
                <a:sym typeface="Calibri"/>
              </a:rPr>
              <a:t>~10000 AMR publications per year</a:t>
            </a:r>
            <a:endParaRPr dirty="0"/>
          </a:p>
        </p:txBody>
      </p:sp>
      <p:pic>
        <p:nvPicPr>
          <p:cNvPr id="38" name="Google Shape;515;p46">
            <a:extLst>
              <a:ext uri="{FF2B5EF4-FFF2-40B4-BE49-F238E27FC236}">
                <a16:creationId xmlns:a16="http://schemas.microsoft.com/office/drawing/2014/main" id="{94958709-580F-7134-8D88-C9AA56681B95}"/>
              </a:ext>
            </a:extLst>
          </p:cNvPr>
          <p:cNvPicPr preferRelativeResize="0"/>
          <p:nvPr/>
        </p:nvPicPr>
        <p:blipFill rotWithShape="1">
          <a:blip r:embed="rId9">
            <a:alphaModFix/>
          </a:blip>
          <a:srcRect/>
          <a:stretch/>
        </p:blipFill>
        <p:spPr>
          <a:xfrm>
            <a:off x="4966465" y="5210966"/>
            <a:ext cx="1795180" cy="1196786"/>
          </a:xfrm>
          <a:prstGeom prst="rect">
            <a:avLst/>
          </a:prstGeom>
          <a:noFill/>
          <a:ln>
            <a:noFill/>
          </a:ln>
        </p:spPr>
      </p:pic>
      <p:sp>
        <p:nvSpPr>
          <p:cNvPr id="39" name="Google Shape;516;p46">
            <a:extLst>
              <a:ext uri="{FF2B5EF4-FFF2-40B4-BE49-F238E27FC236}">
                <a16:creationId xmlns:a16="http://schemas.microsoft.com/office/drawing/2014/main" id="{B9E9DF76-585E-F974-3929-0111B9367104}"/>
              </a:ext>
            </a:extLst>
          </p:cNvPr>
          <p:cNvSpPr txBox="1"/>
          <p:nvPr/>
        </p:nvSpPr>
        <p:spPr>
          <a:xfrm>
            <a:off x="4903066" y="6410492"/>
            <a:ext cx="1858500" cy="2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dirty="0">
                <a:solidFill>
                  <a:schemeClr val="lt1"/>
                </a:solidFill>
                <a:latin typeface="Calibri"/>
                <a:ea typeface="Calibri"/>
                <a:cs typeface="Calibri"/>
                <a:sym typeface="Calibri"/>
              </a:rPr>
              <a:t>Arman </a:t>
            </a:r>
            <a:r>
              <a:rPr lang="en-US" sz="900" dirty="0" err="1">
                <a:solidFill>
                  <a:schemeClr val="lt1"/>
                </a:solidFill>
                <a:latin typeface="Calibri"/>
                <a:ea typeface="Calibri"/>
                <a:cs typeface="Calibri"/>
                <a:sym typeface="Calibri"/>
              </a:rPr>
              <a:t>Edalatmand</a:t>
            </a:r>
            <a:r>
              <a:rPr lang="en-US" sz="900" dirty="0">
                <a:solidFill>
                  <a:schemeClr val="lt1"/>
                </a:solidFill>
                <a:latin typeface="Calibri"/>
                <a:ea typeface="Calibri"/>
                <a:cs typeface="Calibri"/>
                <a:sym typeface="Calibri"/>
              </a:rPr>
              <a:t>, </a:t>
            </a:r>
            <a:r>
              <a:rPr lang="en-US" sz="900" dirty="0" err="1">
                <a:solidFill>
                  <a:schemeClr val="lt1"/>
                </a:solidFill>
                <a:latin typeface="Calibri"/>
                <a:ea typeface="Calibri"/>
                <a:cs typeface="Calibri"/>
                <a:sym typeface="Calibri"/>
              </a:rPr>
              <a:t>Biochem</a:t>
            </a:r>
            <a:r>
              <a:rPr lang="en-US" sz="900" dirty="0">
                <a:solidFill>
                  <a:schemeClr val="lt1"/>
                </a:solidFill>
                <a:latin typeface="Calibri"/>
                <a:ea typeface="Calibri"/>
                <a:cs typeface="Calibri"/>
                <a:sym typeface="Calibri"/>
              </a:rPr>
              <a:t> ’20, MSc 2022</a:t>
            </a:r>
            <a:endParaRPr sz="9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1393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BC1D8E-BE8F-BD11-C5D4-90BECF456DF8}"/>
            </a:ext>
          </a:extLst>
        </p:cNvPr>
        <p:cNvGrpSpPr/>
        <p:nvPr/>
      </p:nvGrpSpPr>
      <p:grpSpPr>
        <a:xfrm>
          <a:off x="0" y="0"/>
          <a:ext cx="0" cy="0"/>
          <a:chOff x="0" y="0"/>
          <a:chExt cx="0" cy="0"/>
        </a:xfrm>
      </p:grpSpPr>
      <p:sp>
        <p:nvSpPr>
          <p:cNvPr id="2" name="Google Shape;565;p49">
            <a:extLst>
              <a:ext uri="{FF2B5EF4-FFF2-40B4-BE49-F238E27FC236}">
                <a16:creationId xmlns:a16="http://schemas.microsoft.com/office/drawing/2014/main" id="{D16A3EB9-B068-DDC2-BCA3-1435334CDA80}"/>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a:solidFill>
                  <a:srgbClr val="FABF8E"/>
                </a:solidFill>
                <a:latin typeface="Calibri"/>
                <a:ea typeface="Calibri"/>
                <a:cs typeface="Calibri"/>
                <a:sym typeface="Calibri"/>
              </a:rPr>
              <a:t>Bioinformatics</a:t>
            </a:r>
            <a:endParaRPr/>
          </a:p>
        </p:txBody>
      </p:sp>
    </p:spTree>
    <p:extLst>
      <p:ext uri="{BB962C8B-B14F-4D97-AF65-F5344CB8AC3E}">
        <p14:creationId xmlns:p14="http://schemas.microsoft.com/office/powerpoint/2010/main" val="60271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43A2BE-5C6C-E1C8-4BC4-058CA20DDCFE}"/>
            </a:ext>
          </a:extLst>
        </p:cNvPr>
        <p:cNvGrpSpPr/>
        <p:nvPr/>
      </p:nvGrpSpPr>
      <p:grpSpPr>
        <a:xfrm>
          <a:off x="0" y="0"/>
          <a:ext cx="0" cy="0"/>
          <a:chOff x="0" y="0"/>
          <a:chExt cx="0" cy="0"/>
        </a:xfrm>
      </p:grpSpPr>
      <p:sp>
        <p:nvSpPr>
          <p:cNvPr id="3" name="Google Shape;570;p50">
            <a:extLst>
              <a:ext uri="{FF2B5EF4-FFF2-40B4-BE49-F238E27FC236}">
                <a16:creationId xmlns:a16="http://schemas.microsoft.com/office/drawing/2014/main" id="{EA367AF5-56BE-B031-EAC8-F35FA772D86E}"/>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FFFF"/>
                </a:solidFill>
                <a:latin typeface="Calibri"/>
                <a:ea typeface="Calibri"/>
                <a:cs typeface="Calibri"/>
                <a:sym typeface="Calibri"/>
              </a:rPr>
              <a:t>Resistance Gene Identifier</a:t>
            </a:r>
            <a:endParaRPr/>
          </a:p>
        </p:txBody>
      </p:sp>
      <p:pic>
        <p:nvPicPr>
          <p:cNvPr id="4" name="Google Shape;572;p50" descr="SalmonellaNIAID.jpg">
            <a:extLst>
              <a:ext uri="{FF2B5EF4-FFF2-40B4-BE49-F238E27FC236}">
                <a16:creationId xmlns:a16="http://schemas.microsoft.com/office/drawing/2014/main" id="{37296634-08CA-6234-6C1E-D62A52D0CA3C}"/>
              </a:ext>
            </a:extLst>
          </p:cNvPr>
          <p:cNvPicPr preferRelativeResize="0"/>
          <p:nvPr/>
        </p:nvPicPr>
        <p:blipFill rotWithShape="1">
          <a:blip r:embed="rId3">
            <a:alphaModFix/>
          </a:blip>
          <a:srcRect/>
          <a:stretch/>
        </p:blipFill>
        <p:spPr>
          <a:xfrm>
            <a:off x="6243297" y="4253051"/>
            <a:ext cx="2416257" cy="2026205"/>
          </a:xfrm>
          <a:prstGeom prst="rect">
            <a:avLst/>
          </a:prstGeom>
          <a:noFill/>
          <a:ln>
            <a:noFill/>
          </a:ln>
        </p:spPr>
      </p:pic>
      <p:pic>
        <p:nvPicPr>
          <p:cNvPr id="5" name="Picture 4" descr="A screenshot of a cell phone&#10;&#10;Description automatically generated">
            <a:extLst>
              <a:ext uri="{FF2B5EF4-FFF2-40B4-BE49-F238E27FC236}">
                <a16:creationId xmlns:a16="http://schemas.microsoft.com/office/drawing/2014/main" id="{82603536-831B-A911-D89F-5EBA74F17891}"/>
              </a:ext>
            </a:extLst>
          </p:cNvPr>
          <p:cNvPicPr>
            <a:picLocks noChangeAspect="1"/>
          </p:cNvPicPr>
          <p:nvPr/>
        </p:nvPicPr>
        <p:blipFill>
          <a:blip r:embed="rId4"/>
          <a:stretch>
            <a:fillRect/>
          </a:stretch>
        </p:blipFill>
        <p:spPr>
          <a:xfrm>
            <a:off x="733423" y="740041"/>
            <a:ext cx="4774681" cy="5678687"/>
          </a:xfrm>
          <a:prstGeom prst="rect">
            <a:avLst/>
          </a:prstGeom>
        </p:spPr>
      </p:pic>
      <p:pic>
        <p:nvPicPr>
          <p:cNvPr id="6" name="Picture 5">
            <a:extLst>
              <a:ext uri="{FF2B5EF4-FFF2-40B4-BE49-F238E27FC236}">
                <a16:creationId xmlns:a16="http://schemas.microsoft.com/office/drawing/2014/main" id="{33621AAF-AC35-EDA1-CE57-B1D161C762FD}"/>
              </a:ext>
            </a:extLst>
          </p:cNvPr>
          <p:cNvPicPr>
            <a:picLocks noChangeAspect="1"/>
          </p:cNvPicPr>
          <p:nvPr/>
        </p:nvPicPr>
        <p:blipFill>
          <a:blip r:embed="rId5"/>
          <a:stretch>
            <a:fillRect/>
          </a:stretch>
        </p:blipFill>
        <p:spPr>
          <a:xfrm>
            <a:off x="5789708" y="740041"/>
            <a:ext cx="3123063" cy="1942595"/>
          </a:xfrm>
          <a:prstGeom prst="rect">
            <a:avLst/>
          </a:prstGeom>
        </p:spPr>
      </p:pic>
      <p:sp>
        <p:nvSpPr>
          <p:cNvPr id="7" name="Google Shape;158;p17">
            <a:extLst>
              <a:ext uri="{FF2B5EF4-FFF2-40B4-BE49-F238E27FC236}">
                <a16:creationId xmlns:a16="http://schemas.microsoft.com/office/drawing/2014/main" id="{5BE402EF-D9E8-A3DD-0E19-D234916E3493}"/>
              </a:ext>
            </a:extLst>
          </p:cNvPr>
          <p:cNvSpPr txBox="1"/>
          <p:nvPr/>
        </p:nvSpPr>
        <p:spPr>
          <a:xfrm>
            <a:off x="23145" y="6627994"/>
            <a:ext cx="9204937" cy="261610"/>
          </a:xfrm>
          <a:prstGeom prst="rect">
            <a:avLst/>
          </a:prstGeom>
          <a:noFill/>
          <a:ln>
            <a:noFill/>
          </a:ln>
        </p:spPr>
        <p:txBody>
          <a:bodyPr spcFirstLastPara="1" wrap="square" lIns="91425" tIns="45700" rIns="91425" bIns="45700" anchor="t" anchorCtr="0">
            <a:noAutofit/>
          </a:bodyPr>
          <a:lstStyle/>
          <a:p>
            <a:pPr lvl="0"/>
            <a:r>
              <a:rPr lang="en-US" sz="1000" dirty="0" err="1">
                <a:solidFill>
                  <a:schemeClr val="lt1"/>
                </a:solidFill>
                <a:latin typeface="Calibri"/>
                <a:ea typeface="Calibri"/>
                <a:cs typeface="Calibri"/>
                <a:sym typeface="Calibri"/>
              </a:rPr>
              <a:t>Komorowski</a:t>
            </a:r>
            <a:r>
              <a:rPr lang="en-US" sz="1000" dirty="0">
                <a:solidFill>
                  <a:schemeClr val="lt1"/>
                </a:solidFill>
                <a:latin typeface="Calibri"/>
                <a:ea typeface="Calibri"/>
                <a:cs typeface="Calibri"/>
                <a:sym typeface="Calibri"/>
              </a:rPr>
              <a:t> </a:t>
            </a:r>
            <a:r>
              <a:rPr lang="en-US" sz="1000" i="1" dirty="0">
                <a:solidFill>
                  <a:schemeClr val="lt1"/>
                </a:solidFill>
                <a:latin typeface="Calibri"/>
                <a:ea typeface="Calibri"/>
                <a:cs typeface="Calibri"/>
                <a:sym typeface="Calibri"/>
              </a:rPr>
              <a:t>et al</a:t>
            </a:r>
            <a:r>
              <a:rPr lang="en-US" sz="1000" dirty="0">
                <a:solidFill>
                  <a:schemeClr val="lt1"/>
                </a:solidFill>
                <a:latin typeface="Calibri"/>
                <a:ea typeface="Calibri"/>
                <a:cs typeface="Calibri"/>
                <a:sym typeface="Calibri"/>
              </a:rPr>
              <a:t>. 2020. Recurrent multi-drug resistant </a:t>
            </a:r>
            <a:r>
              <a:rPr lang="en-US" sz="1000" i="1" dirty="0">
                <a:solidFill>
                  <a:schemeClr val="lt1"/>
                </a:solidFill>
                <a:latin typeface="Calibri"/>
                <a:ea typeface="Calibri"/>
                <a:cs typeface="Calibri"/>
                <a:sym typeface="Calibri"/>
              </a:rPr>
              <a:t>Salmonella typhimurium </a:t>
            </a:r>
            <a:r>
              <a:rPr lang="en-US" sz="1000" dirty="0">
                <a:solidFill>
                  <a:schemeClr val="lt1"/>
                </a:solidFill>
                <a:latin typeface="Calibri"/>
                <a:ea typeface="Calibri"/>
                <a:cs typeface="Calibri"/>
                <a:sym typeface="Calibri"/>
              </a:rPr>
              <a:t>bacteremia in a returned traveler: a case report. J. Assoc. Med. Microbiol. Inf. Dis. 5, 264-272</a:t>
            </a:r>
            <a:endParaRPr sz="1000" dirty="0"/>
          </a:p>
        </p:txBody>
      </p:sp>
    </p:spTree>
    <p:extLst>
      <p:ext uri="{BB962C8B-B14F-4D97-AF65-F5344CB8AC3E}">
        <p14:creationId xmlns:p14="http://schemas.microsoft.com/office/powerpoint/2010/main" val="209543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107;p15">
            <a:extLst>
              <a:ext uri="{FF2B5EF4-FFF2-40B4-BE49-F238E27FC236}">
                <a16:creationId xmlns:a16="http://schemas.microsoft.com/office/drawing/2014/main" id="{D6208351-6DFE-C144-A421-9BA49DF53C24}"/>
              </a:ext>
            </a:extLst>
          </p:cNvPr>
          <p:cNvSpPr/>
          <p:nvPr/>
        </p:nvSpPr>
        <p:spPr>
          <a:xfrm>
            <a:off x="-57436" y="-78225"/>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8;p15">
            <a:extLst>
              <a:ext uri="{FF2B5EF4-FFF2-40B4-BE49-F238E27FC236}">
                <a16:creationId xmlns:a16="http://schemas.microsoft.com/office/drawing/2014/main" id="{1626796E-DB7A-4344-88F9-A1C875E2A289}"/>
              </a:ext>
            </a:extLst>
          </p:cNvPr>
          <p:cNvSpPr/>
          <p:nvPr/>
        </p:nvSpPr>
        <p:spPr>
          <a:xfrm>
            <a:off x="6082013" y="-124449"/>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Google Shape;109;p15">
            <a:extLst>
              <a:ext uri="{FF2B5EF4-FFF2-40B4-BE49-F238E27FC236}">
                <a16:creationId xmlns:a16="http://schemas.microsoft.com/office/drawing/2014/main" id="{613E4970-4F03-1346-B28E-77E3604B1DE6}"/>
              </a:ext>
            </a:extLst>
          </p:cNvPr>
          <p:cNvPicPr preferRelativeResize="0"/>
          <p:nvPr/>
        </p:nvPicPr>
        <p:blipFill rotWithShape="1">
          <a:blip r:embed="rId2">
            <a:alphaModFix/>
          </a:blip>
          <a:srcRect/>
          <a:stretch/>
        </p:blipFill>
        <p:spPr>
          <a:xfrm>
            <a:off x="6426272" y="2258230"/>
            <a:ext cx="985843" cy="985843"/>
          </a:xfrm>
          <a:prstGeom prst="rect">
            <a:avLst/>
          </a:prstGeom>
          <a:noFill/>
          <a:ln>
            <a:noFill/>
          </a:ln>
        </p:spPr>
      </p:pic>
      <p:sp>
        <p:nvSpPr>
          <p:cNvPr id="7" name="Google Shape;110;p15">
            <a:extLst>
              <a:ext uri="{FF2B5EF4-FFF2-40B4-BE49-F238E27FC236}">
                <a16:creationId xmlns:a16="http://schemas.microsoft.com/office/drawing/2014/main" id="{8F5A1221-9A36-1845-ACDC-9E54E9D3E621}"/>
              </a:ext>
            </a:extLst>
          </p:cNvPr>
          <p:cNvSpPr txBox="1"/>
          <p:nvPr/>
        </p:nvSpPr>
        <p:spPr>
          <a:xfrm>
            <a:off x="1198179" y="5969877"/>
            <a:ext cx="114505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DETECT</a:t>
            </a:r>
            <a:endParaRPr/>
          </a:p>
        </p:txBody>
      </p:sp>
      <p:sp>
        <p:nvSpPr>
          <p:cNvPr id="8" name="Google Shape;111;p15">
            <a:extLst>
              <a:ext uri="{FF2B5EF4-FFF2-40B4-BE49-F238E27FC236}">
                <a16:creationId xmlns:a16="http://schemas.microsoft.com/office/drawing/2014/main" id="{BADC5872-9DC1-F64D-B6CD-ED42EB566324}"/>
              </a:ext>
            </a:extLst>
          </p:cNvPr>
          <p:cNvSpPr txBox="1"/>
          <p:nvPr/>
        </p:nvSpPr>
        <p:spPr>
          <a:xfrm>
            <a:off x="3904878" y="5969876"/>
            <a:ext cx="123912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DECODE</a:t>
            </a:r>
            <a:endParaRPr/>
          </a:p>
        </p:txBody>
      </p:sp>
      <p:sp>
        <p:nvSpPr>
          <p:cNvPr id="9" name="Google Shape;112;p15">
            <a:extLst>
              <a:ext uri="{FF2B5EF4-FFF2-40B4-BE49-F238E27FC236}">
                <a16:creationId xmlns:a16="http://schemas.microsoft.com/office/drawing/2014/main" id="{61448A33-8D5B-B04F-BD61-03508CB5E680}"/>
              </a:ext>
            </a:extLst>
          </p:cNvPr>
          <p:cNvSpPr txBox="1"/>
          <p:nvPr/>
        </p:nvSpPr>
        <p:spPr>
          <a:xfrm>
            <a:off x="6742677" y="5969875"/>
            <a:ext cx="182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DEPLOY</a:t>
            </a:r>
            <a:endParaRPr/>
          </a:p>
        </p:txBody>
      </p:sp>
      <p:sp>
        <p:nvSpPr>
          <p:cNvPr id="10" name="Google Shape;113;p15">
            <a:extLst>
              <a:ext uri="{FF2B5EF4-FFF2-40B4-BE49-F238E27FC236}">
                <a16:creationId xmlns:a16="http://schemas.microsoft.com/office/drawing/2014/main" id="{F0B94644-440E-0A44-9CB1-FC356A783875}"/>
              </a:ext>
            </a:extLst>
          </p:cNvPr>
          <p:cNvSpPr txBox="1"/>
          <p:nvPr/>
        </p:nvSpPr>
        <p:spPr>
          <a:xfrm>
            <a:off x="3247650" y="1559879"/>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Analytics</a:t>
            </a:r>
            <a:endParaRPr/>
          </a:p>
        </p:txBody>
      </p:sp>
      <p:pic>
        <p:nvPicPr>
          <p:cNvPr id="11" name="Google Shape;114;p15">
            <a:extLst>
              <a:ext uri="{FF2B5EF4-FFF2-40B4-BE49-F238E27FC236}">
                <a16:creationId xmlns:a16="http://schemas.microsoft.com/office/drawing/2014/main" id="{C5701414-A13C-AB4D-8378-634174B3C316}"/>
              </a:ext>
            </a:extLst>
          </p:cNvPr>
          <p:cNvPicPr preferRelativeResize="0"/>
          <p:nvPr/>
        </p:nvPicPr>
        <p:blipFill rotWithShape="1">
          <a:blip r:embed="rId3">
            <a:alphaModFix/>
          </a:blip>
          <a:srcRect/>
          <a:stretch/>
        </p:blipFill>
        <p:spPr>
          <a:xfrm>
            <a:off x="3733042" y="2022292"/>
            <a:ext cx="1677915" cy="1677915"/>
          </a:xfrm>
          <a:prstGeom prst="rect">
            <a:avLst/>
          </a:prstGeom>
          <a:noFill/>
          <a:ln>
            <a:noFill/>
          </a:ln>
        </p:spPr>
      </p:pic>
      <p:pic>
        <p:nvPicPr>
          <p:cNvPr id="12" name="Google Shape;115;p15" descr="CARD.jpg">
            <a:extLst>
              <a:ext uri="{FF2B5EF4-FFF2-40B4-BE49-F238E27FC236}">
                <a16:creationId xmlns:a16="http://schemas.microsoft.com/office/drawing/2014/main" id="{8166161E-902A-DD45-B82B-A02266BE4EB2}"/>
              </a:ext>
            </a:extLst>
          </p:cNvPr>
          <p:cNvPicPr preferRelativeResize="0"/>
          <p:nvPr/>
        </p:nvPicPr>
        <p:blipFill rotWithShape="1">
          <a:blip r:embed="rId4">
            <a:alphaModFix/>
          </a:blip>
          <a:srcRect/>
          <a:stretch/>
        </p:blipFill>
        <p:spPr>
          <a:xfrm>
            <a:off x="3329015" y="4167206"/>
            <a:ext cx="2485970" cy="1395537"/>
          </a:xfrm>
          <a:prstGeom prst="rect">
            <a:avLst/>
          </a:prstGeom>
          <a:noFill/>
          <a:ln w="9525" cap="flat" cmpd="sng">
            <a:solidFill>
              <a:schemeClr val="dk1"/>
            </a:solidFill>
            <a:prstDash val="solid"/>
            <a:round/>
            <a:headEnd type="none" w="sm" len="sm"/>
            <a:tailEnd type="none" w="sm" len="sm"/>
          </a:ln>
        </p:spPr>
      </p:pic>
      <p:pic>
        <p:nvPicPr>
          <p:cNvPr id="13" name="Google Shape;116;p15" descr="miseq.jpg">
            <a:extLst>
              <a:ext uri="{FF2B5EF4-FFF2-40B4-BE49-F238E27FC236}">
                <a16:creationId xmlns:a16="http://schemas.microsoft.com/office/drawing/2014/main" id="{94E361D2-CCA6-414B-9332-F04E7B438591}"/>
              </a:ext>
            </a:extLst>
          </p:cNvPr>
          <p:cNvPicPr preferRelativeResize="0"/>
          <p:nvPr/>
        </p:nvPicPr>
        <p:blipFill rotWithShape="1">
          <a:blip r:embed="rId5">
            <a:alphaModFix/>
          </a:blip>
          <a:srcRect/>
          <a:stretch/>
        </p:blipFill>
        <p:spPr>
          <a:xfrm>
            <a:off x="390071" y="3455558"/>
            <a:ext cx="1556047" cy="1038175"/>
          </a:xfrm>
          <a:prstGeom prst="rect">
            <a:avLst/>
          </a:prstGeom>
          <a:noFill/>
          <a:ln>
            <a:noFill/>
          </a:ln>
        </p:spPr>
      </p:pic>
      <p:sp>
        <p:nvSpPr>
          <p:cNvPr id="14" name="Google Shape;117;p15">
            <a:extLst>
              <a:ext uri="{FF2B5EF4-FFF2-40B4-BE49-F238E27FC236}">
                <a16:creationId xmlns:a16="http://schemas.microsoft.com/office/drawing/2014/main" id="{A6C9FE0A-1CF1-C74F-9142-6E54EF884D54}"/>
              </a:ext>
            </a:extLst>
          </p:cNvPr>
          <p:cNvSpPr txBox="1"/>
          <p:nvPr/>
        </p:nvSpPr>
        <p:spPr>
          <a:xfrm>
            <a:off x="202189" y="5224190"/>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DNA Sequencing</a:t>
            </a:r>
            <a:endParaRPr/>
          </a:p>
        </p:txBody>
      </p:sp>
      <p:sp>
        <p:nvSpPr>
          <p:cNvPr id="15" name="Google Shape;118;p15">
            <a:extLst>
              <a:ext uri="{FF2B5EF4-FFF2-40B4-BE49-F238E27FC236}">
                <a16:creationId xmlns:a16="http://schemas.microsoft.com/office/drawing/2014/main" id="{520E757F-58AD-734B-97CA-224E558E6181}"/>
              </a:ext>
            </a:extLst>
          </p:cNvPr>
          <p:cNvSpPr txBox="1"/>
          <p:nvPr/>
        </p:nvSpPr>
        <p:spPr>
          <a:xfrm>
            <a:off x="3247650" y="3667382"/>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Bioinformatics</a:t>
            </a:r>
            <a:endParaRPr/>
          </a:p>
        </p:txBody>
      </p:sp>
      <p:sp>
        <p:nvSpPr>
          <p:cNvPr id="16" name="Google Shape;119;p15">
            <a:extLst>
              <a:ext uri="{FF2B5EF4-FFF2-40B4-BE49-F238E27FC236}">
                <a16:creationId xmlns:a16="http://schemas.microsoft.com/office/drawing/2014/main" id="{041B2090-5EE5-194B-AC4D-EAEF6D38A641}"/>
              </a:ext>
            </a:extLst>
          </p:cNvPr>
          <p:cNvSpPr txBox="1"/>
          <p:nvPr/>
        </p:nvSpPr>
        <p:spPr>
          <a:xfrm>
            <a:off x="3247650" y="5570566"/>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Biocuration</a:t>
            </a:r>
            <a:endParaRPr sz="1600">
              <a:solidFill>
                <a:schemeClr val="lt1"/>
              </a:solidFill>
              <a:latin typeface="Calibri"/>
              <a:ea typeface="Calibri"/>
              <a:cs typeface="Calibri"/>
              <a:sym typeface="Calibri"/>
            </a:endParaRPr>
          </a:p>
        </p:txBody>
      </p:sp>
      <p:pic>
        <p:nvPicPr>
          <p:cNvPr id="17" name="Google Shape;120;p15">
            <a:extLst>
              <a:ext uri="{FF2B5EF4-FFF2-40B4-BE49-F238E27FC236}">
                <a16:creationId xmlns:a16="http://schemas.microsoft.com/office/drawing/2014/main" id="{C14295FF-3C6F-C04D-B4A8-898AA52DD3F1}"/>
              </a:ext>
            </a:extLst>
          </p:cNvPr>
          <p:cNvPicPr preferRelativeResize="0"/>
          <p:nvPr/>
        </p:nvPicPr>
        <p:blipFill rotWithShape="1">
          <a:blip r:embed="rId6">
            <a:alphaModFix/>
          </a:blip>
          <a:srcRect/>
          <a:stretch/>
        </p:blipFill>
        <p:spPr>
          <a:xfrm>
            <a:off x="6765058" y="161735"/>
            <a:ext cx="949806" cy="949806"/>
          </a:xfrm>
          <a:prstGeom prst="rect">
            <a:avLst/>
          </a:prstGeom>
          <a:noFill/>
          <a:ln>
            <a:noFill/>
          </a:ln>
        </p:spPr>
      </p:pic>
      <p:pic>
        <p:nvPicPr>
          <p:cNvPr id="18" name="Google Shape;121;p15">
            <a:extLst>
              <a:ext uri="{FF2B5EF4-FFF2-40B4-BE49-F238E27FC236}">
                <a16:creationId xmlns:a16="http://schemas.microsoft.com/office/drawing/2014/main" id="{3FD16EF0-611C-5643-B366-7FEFC0816829}"/>
              </a:ext>
            </a:extLst>
          </p:cNvPr>
          <p:cNvPicPr preferRelativeResize="0"/>
          <p:nvPr/>
        </p:nvPicPr>
        <p:blipFill rotWithShape="1">
          <a:blip r:embed="rId7">
            <a:alphaModFix/>
          </a:blip>
          <a:srcRect/>
          <a:stretch/>
        </p:blipFill>
        <p:spPr>
          <a:xfrm>
            <a:off x="7788986" y="1670421"/>
            <a:ext cx="1314125" cy="788475"/>
          </a:xfrm>
          <a:prstGeom prst="rect">
            <a:avLst/>
          </a:prstGeom>
          <a:noFill/>
          <a:ln>
            <a:noFill/>
          </a:ln>
        </p:spPr>
      </p:pic>
      <p:pic>
        <p:nvPicPr>
          <p:cNvPr id="19" name="Google Shape;122;p15">
            <a:extLst>
              <a:ext uri="{FF2B5EF4-FFF2-40B4-BE49-F238E27FC236}">
                <a16:creationId xmlns:a16="http://schemas.microsoft.com/office/drawing/2014/main" id="{02563AB1-B95D-054A-931A-B5F47B211497}"/>
              </a:ext>
            </a:extLst>
          </p:cNvPr>
          <p:cNvPicPr preferRelativeResize="0"/>
          <p:nvPr/>
        </p:nvPicPr>
        <p:blipFill rotWithShape="1">
          <a:blip r:embed="rId8">
            <a:alphaModFix/>
          </a:blip>
          <a:srcRect/>
          <a:stretch/>
        </p:blipFill>
        <p:spPr>
          <a:xfrm>
            <a:off x="6323419" y="1271902"/>
            <a:ext cx="1224162" cy="645755"/>
          </a:xfrm>
          <a:prstGeom prst="rect">
            <a:avLst/>
          </a:prstGeom>
          <a:noFill/>
          <a:ln>
            <a:noFill/>
          </a:ln>
        </p:spPr>
      </p:pic>
      <p:pic>
        <p:nvPicPr>
          <p:cNvPr id="20" name="Google Shape;123;p15">
            <a:extLst>
              <a:ext uri="{FF2B5EF4-FFF2-40B4-BE49-F238E27FC236}">
                <a16:creationId xmlns:a16="http://schemas.microsoft.com/office/drawing/2014/main" id="{5C352301-075A-814B-BAB6-A981528DCC48}"/>
              </a:ext>
            </a:extLst>
          </p:cNvPr>
          <p:cNvPicPr preferRelativeResize="0"/>
          <p:nvPr/>
        </p:nvPicPr>
        <p:blipFill rotWithShape="1">
          <a:blip r:embed="rId9">
            <a:alphaModFix/>
          </a:blip>
          <a:srcRect/>
          <a:stretch/>
        </p:blipFill>
        <p:spPr>
          <a:xfrm>
            <a:off x="7600759" y="2774564"/>
            <a:ext cx="1499809" cy="749905"/>
          </a:xfrm>
          <a:prstGeom prst="rect">
            <a:avLst/>
          </a:prstGeom>
          <a:noFill/>
          <a:ln>
            <a:noFill/>
          </a:ln>
        </p:spPr>
      </p:pic>
      <p:pic>
        <p:nvPicPr>
          <p:cNvPr id="21" name="Google Shape;124;p15">
            <a:extLst>
              <a:ext uri="{FF2B5EF4-FFF2-40B4-BE49-F238E27FC236}">
                <a16:creationId xmlns:a16="http://schemas.microsoft.com/office/drawing/2014/main" id="{C4334C29-36D0-6240-B42F-317D1948640A}"/>
              </a:ext>
            </a:extLst>
          </p:cNvPr>
          <p:cNvPicPr preferRelativeResize="0"/>
          <p:nvPr/>
        </p:nvPicPr>
        <p:blipFill rotWithShape="1">
          <a:blip r:embed="rId10">
            <a:alphaModFix/>
          </a:blip>
          <a:srcRect/>
          <a:stretch/>
        </p:blipFill>
        <p:spPr>
          <a:xfrm>
            <a:off x="8014659" y="3756656"/>
            <a:ext cx="862777" cy="836288"/>
          </a:xfrm>
          <a:prstGeom prst="rect">
            <a:avLst/>
          </a:prstGeom>
          <a:noFill/>
          <a:ln>
            <a:noFill/>
          </a:ln>
        </p:spPr>
      </p:pic>
      <p:sp>
        <p:nvSpPr>
          <p:cNvPr id="22" name="Google Shape;125;p15">
            <a:extLst>
              <a:ext uri="{FF2B5EF4-FFF2-40B4-BE49-F238E27FC236}">
                <a16:creationId xmlns:a16="http://schemas.microsoft.com/office/drawing/2014/main" id="{E28241E2-F579-164F-B477-DEDFA72EE7F0}"/>
              </a:ext>
            </a:extLst>
          </p:cNvPr>
          <p:cNvSpPr txBox="1"/>
          <p:nvPr/>
        </p:nvSpPr>
        <p:spPr>
          <a:xfrm>
            <a:off x="6141076" y="5687138"/>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Public Health Agency Usage 2019</a:t>
            </a:r>
            <a:endParaRPr sz="1000">
              <a:solidFill>
                <a:schemeClr val="dk1"/>
              </a:solidFill>
              <a:latin typeface="Calibri"/>
              <a:ea typeface="Calibri"/>
              <a:cs typeface="Calibri"/>
              <a:sym typeface="Calibri"/>
            </a:endParaRPr>
          </a:p>
        </p:txBody>
      </p:sp>
      <p:pic>
        <p:nvPicPr>
          <p:cNvPr id="23" name="Google Shape;126;p15" descr="syria.jpg">
            <a:extLst>
              <a:ext uri="{FF2B5EF4-FFF2-40B4-BE49-F238E27FC236}">
                <a16:creationId xmlns:a16="http://schemas.microsoft.com/office/drawing/2014/main" id="{5FEFB913-B194-AE4D-A987-420B333BE76F}"/>
              </a:ext>
            </a:extLst>
          </p:cNvPr>
          <p:cNvPicPr preferRelativeResize="0"/>
          <p:nvPr/>
        </p:nvPicPr>
        <p:blipFill rotWithShape="1">
          <a:blip r:embed="rId11">
            <a:alphaModFix/>
          </a:blip>
          <a:srcRect/>
          <a:stretch/>
        </p:blipFill>
        <p:spPr>
          <a:xfrm>
            <a:off x="325787" y="605437"/>
            <a:ext cx="2392545" cy="2459552"/>
          </a:xfrm>
          <a:prstGeom prst="rect">
            <a:avLst/>
          </a:prstGeom>
          <a:noFill/>
          <a:ln>
            <a:noFill/>
          </a:ln>
        </p:spPr>
      </p:pic>
      <p:pic>
        <p:nvPicPr>
          <p:cNvPr id="24" name="Google Shape;127;p15" descr="maxresdefault.jpg">
            <a:extLst>
              <a:ext uri="{FF2B5EF4-FFF2-40B4-BE49-F238E27FC236}">
                <a16:creationId xmlns:a16="http://schemas.microsoft.com/office/drawing/2014/main" id="{F880DA74-0F94-0E41-AC0D-0FAC88A3B5F5}"/>
              </a:ext>
            </a:extLst>
          </p:cNvPr>
          <p:cNvPicPr preferRelativeResize="0"/>
          <p:nvPr/>
        </p:nvPicPr>
        <p:blipFill rotWithShape="1">
          <a:blip r:embed="rId12">
            <a:alphaModFix/>
          </a:blip>
          <a:srcRect/>
          <a:stretch/>
        </p:blipFill>
        <p:spPr>
          <a:xfrm>
            <a:off x="1301133" y="4309954"/>
            <a:ext cx="1571303" cy="883858"/>
          </a:xfrm>
          <a:prstGeom prst="rect">
            <a:avLst/>
          </a:prstGeom>
          <a:noFill/>
          <a:ln>
            <a:noFill/>
          </a:ln>
        </p:spPr>
      </p:pic>
      <p:pic>
        <p:nvPicPr>
          <p:cNvPr id="25" name="Google Shape;128;p15">
            <a:extLst>
              <a:ext uri="{FF2B5EF4-FFF2-40B4-BE49-F238E27FC236}">
                <a16:creationId xmlns:a16="http://schemas.microsoft.com/office/drawing/2014/main" id="{1CA193AC-C8E0-1F49-92CA-EBB7A83D5FC1}"/>
              </a:ext>
            </a:extLst>
          </p:cNvPr>
          <p:cNvPicPr preferRelativeResize="0"/>
          <p:nvPr/>
        </p:nvPicPr>
        <p:blipFill rotWithShape="1">
          <a:blip r:embed="rId13">
            <a:alphaModFix/>
          </a:blip>
          <a:srcRect/>
          <a:stretch/>
        </p:blipFill>
        <p:spPr>
          <a:xfrm>
            <a:off x="7882310" y="452635"/>
            <a:ext cx="985109" cy="989507"/>
          </a:xfrm>
          <a:prstGeom prst="rect">
            <a:avLst/>
          </a:prstGeom>
          <a:noFill/>
          <a:ln>
            <a:noFill/>
          </a:ln>
        </p:spPr>
      </p:pic>
      <p:sp>
        <p:nvSpPr>
          <p:cNvPr id="26" name="Google Shape;129;p15">
            <a:extLst>
              <a:ext uri="{FF2B5EF4-FFF2-40B4-BE49-F238E27FC236}">
                <a16:creationId xmlns:a16="http://schemas.microsoft.com/office/drawing/2014/main" id="{C790793D-F22D-BF4E-A084-A87CE4C69A04}"/>
              </a:ext>
            </a:extLst>
          </p:cNvPr>
          <p:cNvSpPr txBox="1"/>
          <p:nvPr/>
        </p:nvSpPr>
        <p:spPr>
          <a:xfrm>
            <a:off x="197755" y="214868"/>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FF0000"/>
                </a:solidFill>
                <a:latin typeface="Calibri"/>
                <a:ea typeface="Calibri"/>
                <a:cs typeface="Calibri"/>
                <a:sym typeface="Calibri"/>
              </a:rPr>
              <a:t>Antimicrobial Resistance</a:t>
            </a:r>
            <a:endParaRPr/>
          </a:p>
        </p:txBody>
      </p:sp>
      <p:pic>
        <p:nvPicPr>
          <p:cNvPr id="27" name="Google Shape;130;p15">
            <a:extLst>
              <a:ext uri="{FF2B5EF4-FFF2-40B4-BE49-F238E27FC236}">
                <a16:creationId xmlns:a16="http://schemas.microsoft.com/office/drawing/2014/main" id="{729762A0-AB3E-B845-8FE5-DEFEC5B278D9}"/>
              </a:ext>
            </a:extLst>
          </p:cNvPr>
          <p:cNvPicPr preferRelativeResize="0"/>
          <p:nvPr/>
        </p:nvPicPr>
        <p:blipFill rotWithShape="1">
          <a:blip r:embed="rId14">
            <a:alphaModFix/>
          </a:blip>
          <a:srcRect/>
          <a:stretch/>
        </p:blipFill>
        <p:spPr>
          <a:xfrm>
            <a:off x="6451104" y="4720788"/>
            <a:ext cx="2178234" cy="1003931"/>
          </a:xfrm>
          <a:prstGeom prst="rect">
            <a:avLst/>
          </a:prstGeom>
          <a:noFill/>
          <a:ln>
            <a:noFill/>
          </a:ln>
        </p:spPr>
      </p:pic>
      <p:cxnSp>
        <p:nvCxnSpPr>
          <p:cNvPr id="28" name="Google Shape;131;p15">
            <a:extLst>
              <a:ext uri="{FF2B5EF4-FFF2-40B4-BE49-F238E27FC236}">
                <a16:creationId xmlns:a16="http://schemas.microsoft.com/office/drawing/2014/main" id="{9A617AF0-18AC-E84C-A144-DC5CCFB276D1}"/>
              </a:ext>
            </a:extLst>
          </p:cNvPr>
          <p:cNvCxnSpPr/>
          <p:nvPr/>
        </p:nvCxnSpPr>
        <p:spPr>
          <a:xfrm rot="10800000" flipH="1">
            <a:off x="921209" y="6617382"/>
            <a:ext cx="7219248" cy="9803"/>
          </a:xfrm>
          <a:prstGeom prst="straightConnector1">
            <a:avLst/>
          </a:prstGeom>
          <a:noFill/>
          <a:ln w="57150" cap="flat" cmpd="sng">
            <a:solidFill>
              <a:schemeClr val="accent1"/>
            </a:solidFill>
            <a:prstDash val="solid"/>
            <a:round/>
            <a:headEnd type="none" w="sm" len="sm"/>
            <a:tailEnd type="triangle" w="lg" len="lg"/>
          </a:ln>
          <a:effectLst>
            <a:outerShdw blurRad="40000" dist="20000" dir="5400000" rotWithShape="0">
              <a:srgbClr val="000000">
                <a:alpha val="37647"/>
              </a:srgbClr>
            </a:outerShdw>
          </a:effectLst>
        </p:spPr>
      </p:cxnSp>
      <p:sp>
        <p:nvSpPr>
          <p:cNvPr id="29" name="Google Shape;132;p15">
            <a:extLst>
              <a:ext uri="{FF2B5EF4-FFF2-40B4-BE49-F238E27FC236}">
                <a16:creationId xmlns:a16="http://schemas.microsoft.com/office/drawing/2014/main" id="{EFD25472-DCD8-5D45-92A0-8572218E63E6}"/>
              </a:ext>
            </a:extLst>
          </p:cNvPr>
          <p:cNvSpPr txBox="1"/>
          <p:nvPr/>
        </p:nvSpPr>
        <p:spPr>
          <a:xfrm>
            <a:off x="1320600" y="661177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diagnostics</a:t>
            </a:r>
            <a:endParaRPr sz="1000">
              <a:solidFill>
                <a:schemeClr val="dk1"/>
              </a:solidFill>
              <a:latin typeface="Calibri"/>
              <a:ea typeface="Calibri"/>
              <a:cs typeface="Calibri"/>
              <a:sym typeface="Calibri"/>
            </a:endParaRPr>
          </a:p>
        </p:txBody>
      </p:sp>
      <p:sp>
        <p:nvSpPr>
          <p:cNvPr id="30" name="Google Shape;133;p15">
            <a:extLst>
              <a:ext uri="{FF2B5EF4-FFF2-40B4-BE49-F238E27FC236}">
                <a16:creationId xmlns:a16="http://schemas.microsoft.com/office/drawing/2014/main" id="{637A3A0F-68C1-DC4C-83BA-EC507BE769D4}"/>
              </a:ext>
            </a:extLst>
          </p:cNvPr>
          <p:cNvSpPr txBox="1"/>
          <p:nvPr/>
        </p:nvSpPr>
        <p:spPr>
          <a:xfrm>
            <a:off x="3389313" y="660126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outbreaks</a:t>
            </a:r>
            <a:endParaRPr sz="1000">
              <a:solidFill>
                <a:schemeClr val="lt1"/>
              </a:solidFill>
              <a:latin typeface="Calibri"/>
              <a:ea typeface="Calibri"/>
              <a:cs typeface="Calibri"/>
              <a:sym typeface="Calibri"/>
            </a:endParaRPr>
          </a:p>
        </p:txBody>
      </p:sp>
      <p:sp>
        <p:nvSpPr>
          <p:cNvPr id="31" name="Google Shape;134;p15">
            <a:extLst>
              <a:ext uri="{FF2B5EF4-FFF2-40B4-BE49-F238E27FC236}">
                <a16:creationId xmlns:a16="http://schemas.microsoft.com/office/drawing/2014/main" id="{19C8DDBB-8F50-0A48-8BF8-645C3FD90B4F}"/>
              </a:ext>
            </a:extLst>
          </p:cNvPr>
          <p:cNvSpPr txBox="1"/>
          <p:nvPr/>
        </p:nvSpPr>
        <p:spPr>
          <a:xfrm>
            <a:off x="5570044" y="6606872"/>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surveillance</a:t>
            </a:r>
            <a:endParaRPr/>
          </a:p>
        </p:txBody>
      </p:sp>
      <p:sp>
        <p:nvSpPr>
          <p:cNvPr id="32" name="Google Shape;135;p15">
            <a:extLst>
              <a:ext uri="{FF2B5EF4-FFF2-40B4-BE49-F238E27FC236}">
                <a16:creationId xmlns:a16="http://schemas.microsoft.com/office/drawing/2014/main" id="{9F975EC3-451A-5C4B-9D5E-BE9C1D34C376}"/>
              </a:ext>
            </a:extLst>
          </p:cNvPr>
          <p:cNvSpPr txBox="1"/>
          <p:nvPr/>
        </p:nvSpPr>
        <p:spPr>
          <a:xfrm>
            <a:off x="1315344"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patient</a:t>
            </a:r>
            <a:endParaRPr sz="1000">
              <a:solidFill>
                <a:schemeClr val="dk1"/>
              </a:solidFill>
              <a:latin typeface="Calibri"/>
              <a:ea typeface="Calibri"/>
              <a:cs typeface="Calibri"/>
              <a:sym typeface="Calibri"/>
            </a:endParaRPr>
          </a:p>
        </p:txBody>
      </p:sp>
      <p:sp>
        <p:nvSpPr>
          <p:cNvPr id="33" name="Google Shape;136;p15">
            <a:extLst>
              <a:ext uri="{FF2B5EF4-FFF2-40B4-BE49-F238E27FC236}">
                <a16:creationId xmlns:a16="http://schemas.microsoft.com/office/drawing/2014/main" id="{35C62905-E409-D240-8854-41B91F2388EC}"/>
              </a:ext>
            </a:extLst>
          </p:cNvPr>
          <p:cNvSpPr txBox="1"/>
          <p:nvPr/>
        </p:nvSpPr>
        <p:spPr>
          <a:xfrm>
            <a:off x="3384057"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community</a:t>
            </a:r>
            <a:endParaRPr sz="1000">
              <a:solidFill>
                <a:schemeClr val="lt1"/>
              </a:solidFill>
              <a:latin typeface="Calibri"/>
              <a:ea typeface="Calibri"/>
              <a:cs typeface="Calibri"/>
              <a:sym typeface="Calibri"/>
            </a:endParaRPr>
          </a:p>
        </p:txBody>
      </p:sp>
      <p:sp>
        <p:nvSpPr>
          <p:cNvPr id="34" name="Google Shape;137;p15">
            <a:extLst>
              <a:ext uri="{FF2B5EF4-FFF2-40B4-BE49-F238E27FC236}">
                <a16:creationId xmlns:a16="http://schemas.microsoft.com/office/drawing/2014/main" id="{264C4A08-051C-0543-B02D-5B0AFE74A15E}"/>
              </a:ext>
            </a:extLst>
          </p:cNvPr>
          <p:cNvSpPr txBox="1"/>
          <p:nvPr/>
        </p:nvSpPr>
        <p:spPr>
          <a:xfrm>
            <a:off x="5564788" y="6391410"/>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national &amp; international</a:t>
            </a:r>
            <a:endParaRPr/>
          </a:p>
        </p:txBody>
      </p:sp>
      <p:pic>
        <p:nvPicPr>
          <p:cNvPr id="35" name="Google Shape;138;p15" descr="hi-hamiltongeneral-8col.jpg">
            <a:extLst>
              <a:ext uri="{FF2B5EF4-FFF2-40B4-BE49-F238E27FC236}">
                <a16:creationId xmlns:a16="http://schemas.microsoft.com/office/drawing/2014/main" id="{46CE0CF8-56D8-2149-9524-1D2449D4FDB2}"/>
              </a:ext>
            </a:extLst>
          </p:cNvPr>
          <p:cNvPicPr preferRelativeResize="0"/>
          <p:nvPr/>
        </p:nvPicPr>
        <p:blipFill rotWithShape="1">
          <a:blip r:embed="rId15">
            <a:alphaModFix/>
          </a:blip>
          <a:srcRect/>
          <a:stretch/>
        </p:blipFill>
        <p:spPr>
          <a:xfrm>
            <a:off x="6223631" y="3618717"/>
            <a:ext cx="1554471" cy="875016"/>
          </a:xfrm>
          <a:prstGeom prst="rect">
            <a:avLst/>
          </a:prstGeom>
          <a:noFill/>
          <a:ln>
            <a:noFill/>
          </a:ln>
        </p:spPr>
      </p:pic>
      <p:cxnSp>
        <p:nvCxnSpPr>
          <p:cNvPr id="36" name="Google Shape;139;p15">
            <a:extLst>
              <a:ext uri="{FF2B5EF4-FFF2-40B4-BE49-F238E27FC236}">
                <a16:creationId xmlns:a16="http://schemas.microsoft.com/office/drawing/2014/main" id="{C178CEA1-9DD6-2245-9E5D-E7ABDD031A93}"/>
              </a:ext>
            </a:extLst>
          </p:cNvPr>
          <p:cNvCxnSpPr/>
          <p:nvPr/>
        </p:nvCxnSpPr>
        <p:spPr>
          <a:xfrm rot="10800000">
            <a:off x="400581" y="479850"/>
            <a:ext cx="2227005" cy="0"/>
          </a:xfrm>
          <a:prstGeom prst="straightConnector1">
            <a:avLst/>
          </a:prstGeom>
          <a:noFill/>
          <a:ln w="9525" cap="flat" cmpd="sng">
            <a:solidFill>
              <a:schemeClr val="dk1"/>
            </a:solidFill>
            <a:prstDash val="solid"/>
            <a:round/>
            <a:headEnd type="none" w="sm" len="sm"/>
            <a:tailEnd type="none" w="sm" len="sm"/>
          </a:ln>
        </p:spPr>
      </p:cxnSp>
      <p:pic>
        <p:nvPicPr>
          <p:cNvPr id="37" name="Google Shape;140;p15">
            <a:extLst>
              <a:ext uri="{FF2B5EF4-FFF2-40B4-BE49-F238E27FC236}">
                <a16:creationId xmlns:a16="http://schemas.microsoft.com/office/drawing/2014/main" id="{D2055ADB-4EA7-4246-BBCA-9D0050083CDF}"/>
              </a:ext>
            </a:extLst>
          </p:cNvPr>
          <p:cNvPicPr preferRelativeResize="0"/>
          <p:nvPr/>
        </p:nvPicPr>
        <p:blipFill rotWithShape="1">
          <a:blip r:embed="rId16">
            <a:alphaModFix/>
          </a:blip>
          <a:srcRect/>
          <a:stretch/>
        </p:blipFill>
        <p:spPr>
          <a:xfrm>
            <a:off x="3926958" y="121042"/>
            <a:ext cx="1290084" cy="1460578"/>
          </a:xfrm>
          <a:prstGeom prst="rect">
            <a:avLst/>
          </a:prstGeom>
          <a:noFill/>
          <a:ln>
            <a:noFill/>
          </a:ln>
        </p:spPr>
      </p:pic>
    </p:spTree>
    <p:extLst>
      <p:ext uri="{BB962C8B-B14F-4D97-AF65-F5344CB8AC3E}">
        <p14:creationId xmlns:p14="http://schemas.microsoft.com/office/powerpoint/2010/main" val="393261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D7E91B-2F65-BE8E-2981-99AD692CE507}"/>
              </a:ext>
            </a:extLst>
          </p:cNvPr>
          <p:cNvSpPr txBox="1"/>
          <p:nvPr/>
        </p:nvSpPr>
        <p:spPr>
          <a:xfrm>
            <a:off x="209728" y="307813"/>
            <a:ext cx="5715214" cy="9233297"/>
          </a:xfrm>
          <a:prstGeom prst="rect">
            <a:avLst/>
          </a:prstGeom>
          <a:noFill/>
        </p:spPr>
        <p:txBody>
          <a:bodyPr wrap="square" rtlCol="0">
            <a:spAutoFit/>
          </a:bodyPr>
          <a:lstStyle/>
          <a:p>
            <a:r>
              <a:rPr lang="en-US" sz="1100" dirty="0">
                <a:solidFill>
                  <a:schemeClr val="bg1"/>
                </a:solidFill>
                <a:latin typeface="Courier New"/>
                <a:cs typeface="Courier New"/>
              </a:rPr>
              <a:t>Salmonella genome sequence</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endParaRPr lang="en-US" sz="1100" dirty="0">
              <a:solidFill>
                <a:schemeClr val="bg1"/>
              </a:solidFill>
              <a:latin typeface="Courier New"/>
              <a:cs typeface="Courier New"/>
            </a:endParaRPr>
          </a:p>
        </p:txBody>
      </p:sp>
      <p:pic>
        <p:nvPicPr>
          <p:cNvPr id="7" name="Picture 6" descr="A screenshot of a social media post&#10;&#10;Description automatically generated">
            <a:extLst>
              <a:ext uri="{FF2B5EF4-FFF2-40B4-BE49-F238E27FC236}">
                <a16:creationId xmlns:a16="http://schemas.microsoft.com/office/drawing/2014/main" id="{2F2A6040-A90D-E0C9-128D-35D8854B9024}"/>
              </a:ext>
            </a:extLst>
          </p:cNvPr>
          <p:cNvPicPr>
            <a:picLocks noChangeAspect="1"/>
          </p:cNvPicPr>
          <p:nvPr/>
        </p:nvPicPr>
        <p:blipFill>
          <a:blip r:embed="rId2"/>
          <a:stretch>
            <a:fillRect/>
          </a:stretch>
        </p:blipFill>
        <p:spPr>
          <a:xfrm>
            <a:off x="951271" y="3651379"/>
            <a:ext cx="5230962" cy="2456356"/>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02030A8F-9054-0189-A184-155A70F8D964}"/>
              </a:ext>
            </a:extLst>
          </p:cNvPr>
          <p:cNvPicPr>
            <a:picLocks noChangeAspect="1"/>
          </p:cNvPicPr>
          <p:nvPr/>
        </p:nvPicPr>
        <p:blipFill>
          <a:blip r:embed="rId3"/>
          <a:stretch>
            <a:fillRect/>
          </a:stretch>
        </p:blipFill>
        <p:spPr>
          <a:xfrm>
            <a:off x="4973274" y="307813"/>
            <a:ext cx="3716564" cy="3695567"/>
          </a:xfrm>
          <a:prstGeom prst="rect">
            <a:avLst/>
          </a:prstGeom>
        </p:spPr>
      </p:pic>
      <p:sp>
        <p:nvSpPr>
          <p:cNvPr id="8" name="Rectangle 7">
            <a:extLst>
              <a:ext uri="{FF2B5EF4-FFF2-40B4-BE49-F238E27FC236}">
                <a16:creationId xmlns:a16="http://schemas.microsoft.com/office/drawing/2014/main" id="{D40843A9-5304-D4D9-FADB-304512B239C6}"/>
              </a:ext>
            </a:extLst>
          </p:cNvPr>
          <p:cNvSpPr/>
          <p:nvPr/>
        </p:nvSpPr>
        <p:spPr>
          <a:xfrm>
            <a:off x="8059479" y="3640746"/>
            <a:ext cx="619726" cy="3520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03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0A5B3A1-F186-E724-AFBA-AE63ADC8756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A734876-B5DE-B2FC-98D6-E56B57F5FF5C}"/>
              </a:ext>
            </a:extLst>
          </p:cNvPr>
          <p:cNvSpPr txBox="1"/>
          <p:nvPr/>
        </p:nvSpPr>
        <p:spPr>
          <a:xfrm>
            <a:off x="209728" y="307813"/>
            <a:ext cx="5715214" cy="9233297"/>
          </a:xfrm>
          <a:prstGeom prst="rect">
            <a:avLst/>
          </a:prstGeom>
          <a:noFill/>
        </p:spPr>
        <p:txBody>
          <a:bodyPr wrap="square" rtlCol="0">
            <a:spAutoFit/>
          </a:bodyPr>
          <a:lstStyle/>
          <a:p>
            <a:r>
              <a:rPr lang="en-US" sz="1100" dirty="0">
                <a:solidFill>
                  <a:schemeClr val="bg1"/>
                </a:solidFill>
                <a:latin typeface="Courier New"/>
                <a:cs typeface="Courier New"/>
              </a:rPr>
              <a:t>Salmonella genome sequence</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endParaRPr lang="en-US" sz="1100" dirty="0">
              <a:solidFill>
                <a:schemeClr val="bg1"/>
              </a:solidFill>
              <a:latin typeface="Courier New"/>
              <a:cs typeface="Courier New"/>
            </a:endParaRPr>
          </a:p>
        </p:txBody>
      </p:sp>
      <p:pic>
        <p:nvPicPr>
          <p:cNvPr id="7" name="Picture 6" descr="A screenshot of a social media post&#10;&#10;Description automatically generated">
            <a:extLst>
              <a:ext uri="{FF2B5EF4-FFF2-40B4-BE49-F238E27FC236}">
                <a16:creationId xmlns:a16="http://schemas.microsoft.com/office/drawing/2014/main" id="{86E22A43-E8F5-E58C-D9E9-FF9EBACE8EC0}"/>
              </a:ext>
            </a:extLst>
          </p:cNvPr>
          <p:cNvPicPr>
            <a:picLocks noChangeAspect="1"/>
          </p:cNvPicPr>
          <p:nvPr/>
        </p:nvPicPr>
        <p:blipFill>
          <a:blip r:embed="rId2"/>
          <a:stretch>
            <a:fillRect/>
          </a:stretch>
        </p:blipFill>
        <p:spPr>
          <a:xfrm>
            <a:off x="951271" y="3651379"/>
            <a:ext cx="5230962" cy="2456356"/>
          </a:xfrm>
          <a:prstGeom prst="rect">
            <a:avLst/>
          </a:prstGeom>
        </p:spPr>
      </p:pic>
      <p:pic>
        <p:nvPicPr>
          <p:cNvPr id="2" name="Google Shape;587;p52">
            <a:extLst>
              <a:ext uri="{FF2B5EF4-FFF2-40B4-BE49-F238E27FC236}">
                <a16:creationId xmlns:a16="http://schemas.microsoft.com/office/drawing/2014/main" id="{809D8C0E-0870-5164-3170-40CF977FD713}"/>
              </a:ext>
            </a:extLst>
          </p:cNvPr>
          <p:cNvPicPr preferRelativeResize="0"/>
          <p:nvPr/>
        </p:nvPicPr>
        <p:blipFill rotWithShape="1">
          <a:blip r:embed="rId3">
            <a:alphaModFix/>
          </a:blip>
          <a:srcRect/>
          <a:stretch/>
        </p:blipFill>
        <p:spPr>
          <a:xfrm>
            <a:off x="4969158" y="307813"/>
            <a:ext cx="3716564" cy="3695567"/>
          </a:xfrm>
          <a:prstGeom prst="rect">
            <a:avLst/>
          </a:prstGeom>
          <a:noFill/>
          <a:ln>
            <a:noFill/>
          </a:ln>
        </p:spPr>
      </p:pic>
      <p:sp>
        <p:nvSpPr>
          <p:cNvPr id="3" name="TextBox 2">
            <a:extLst>
              <a:ext uri="{FF2B5EF4-FFF2-40B4-BE49-F238E27FC236}">
                <a16:creationId xmlns:a16="http://schemas.microsoft.com/office/drawing/2014/main" id="{DE0A853F-DE04-AF47-28F0-A0B23FC6C557}"/>
              </a:ext>
            </a:extLst>
          </p:cNvPr>
          <p:cNvSpPr txBox="1"/>
          <p:nvPr/>
        </p:nvSpPr>
        <p:spPr>
          <a:xfrm>
            <a:off x="4969158" y="307813"/>
            <a:ext cx="984565" cy="276999"/>
          </a:xfrm>
          <a:prstGeom prst="rect">
            <a:avLst/>
          </a:prstGeom>
          <a:noFill/>
        </p:spPr>
        <p:txBody>
          <a:bodyPr wrap="none" rtlCol="0">
            <a:spAutoFit/>
          </a:bodyPr>
          <a:lstStyle/>
          <a:p>
            <a:r>
              <a:rPr lang="en-US" sz="1200" b="1" dirty="0"/>
              <a:t>Drug Classes</a:t>
            </a:r>
          </a:p>
        </p:txBody>
      </p:sp>
      <p:sp>
        <p:nvSpPr>
          <p:cNvPr id="9" name="Rectangle 8">
            <a:extLst>
              <a:ext uri="{FF2B5EF4-FFF2-40B4-BE49-F238E27FC236}">
                <a16:creationId xmlns:a16="http://schemas.microsoft.com/office/drawing/2014/main" id="{B44CF290-AA46-8D0F-DF7F-297DAE098695}"/>
              </a:ext>
            </a:extLst>
          </p:cNvPr>
          <p:cNvSpPr/>
          <p:nvPr/>
        </p:nvSpPr>
        <p:spPr>
          <a:xfrm>
            <a:off x="8182095" y="3418368"/>
            <a:ext cx="497109" cy="5743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A3316E1-B5FE-7491-5438-B0B360236A96}"/>
              </a:ext>
            </a:extLst>
          </p:cNvPr>
          <p:cNvSpPr/>
          <p:nvPr/>
        </p:nvSpPr>
        <p:spPr>
          <a:xfrm>
            <a:off x="7931483" y="3560135"/>
            <a:ext cx="497109" cy="4326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DCE0F21-D122-20B3-6FA1-92DA3379013D}"/>
              </a:ext>
            </a:extLst>
          </p:cNvPr>
          <p:cNvSpPr/>
          <p:nvPr/>
        </p:nvSpPr>
        <p:spPr>
          <a:xfrm>
            <a:off x="7624005" y="3781979"/>
            <a:ext cx="1053141" cy="21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552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4B4E-4C57-5310-7CA0-ED7511DD191F}"/>
              </a:ext>
            </a:extLst>
          </p:cNvPr>
          <p:cNvSpPr txBox="1"/>
          <p:nvPr/>
        </p:nvSpPr>
        <p:spPr>
          <a:xfrm>
            <a:off x="179512" y="116632"/>
            <a:ext cx="5328592" cy="400110"/>
          </a:xfrm>
          <a:prstGeom prst="rect">
            <a:avLst/>
          </a:prstGeom>
          <a:noFill/>
        </p:spPr>
        <p:txBody>
          <a:bodyPr wrap="square" rtlCol="0">
            <a:spAutoFit/>
          </a:bodyPr>
          <a:lstStyle/>
          <a:p>
            <a:r>
              <a:rPr lang="en-US" sz="2000" dirty="0">
                <a:solidFill>
                  <a:srgbClr val="FFFFFF"/>
                </a:solidFill>
                <a:cs typeface="Impact"/>
              </a:rPr>
              <a:t>Resistance Gene Identifier</a:t>
            </a:r>
          </a:p>
        </p:txBody>
      </p:sp>
      <p:sp>
        <p:nvSpPr>
          <p:cNvPr id="4" name="Oval 3">
            <a:extLst>
              <a:ext uri="{FF2B5EF4-FFF2-40B4-BE49-F238E27FC236}">
                <a16:creationId xmlns:a16="http://schemas.microsoft.com/office/drawing/2014/main" id="{DD393AF5-80CD-8932-8FC6-93D594911909}"/>
              </a:ext>
            </a:extLst>
          </p:cNvPr>
          <p:cNvSpPr/>
          <p:nvPr/>
        </p:nvSpPr>
        <p:spPr>
          <a:xfrm>
            <a:off x="1043608" y="1340768"/>
            <a:ext cx="2323268" cy="3760118"/>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Oval 4">
            <a:extLst>
              <a:ext uri="{FF2B5EF4-FFF2-40B4-BE49-F238E27FC236}">
                <a16:creationId xmlns:a16="http://schemas.microsoft.com/office/drawing/2014/main" id="{51157AF0-DB49-A6DB-86B2-5B3F1504E00D}"/>
              </a:ext>
            </a:extLst>
          </p:cNvPr>
          <p:cNvSpPr/>
          <p:nvPr/>
        </p:nvSpPr>
        <p:spPr>
          <a:xfrm>
            <a:off x="1600831" y="1654937"/>
            <a:ext cx="1140980" cy="1967697"/>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EC4CE429-7E20-9F13-990A-FE8F8C61BCA0}"/>
              </a:ext>
            </a:extLst>
          </p:cNvPr>
          <p:cNvSpPr/>
          <p:nvPr/>
        </p:nvSpPr>
        <p:spPr>
          <a:xfrm>
            <a:off x="1920292" y="1902553"/>
            <a:ext cx="553644" cy="80003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TextBox 7">
            <a:extLst>
              <a:ext uri="{FF2B5EF4-FFF2-40B4-BE49-F238E27FC236}">
                <a16:creationId xmlns:a16="http://schemas.microsoft.com/office/drawing/2014/main" id="{E45FFB6A-54B6-9456-7CC2-D4F402324D07}"/>
              </a:ext>
            </a:extLst>
          </p:cNvPr>
          <p:cNvSpPr txBox="1"/>
          <p:nvPr/>
        </p:nvSpPr>
        <p:spPr>
          <a:xfrm>
            <a:off x="3297425" y="1559560"/>
            <a:ext cx="872655" cy="369332"/>
          </a:xfrm>
          <a:prstGeom prst="rect">
            <a:avLst/>
          </a:prstGeom>
          <a:noFill/>
        </p:spPr>
        <p:txBody>
          <a:bodyPr wrap="none" rtlCol="0">
            <a:spAutoFit/>
          </a:bodyPr>
          <a:lstStyle/>
          <a:p>
            <a:r>
              <a:rPr lang="en-US" dirty="0">
                <a:solidFill>
                  <a:srgbClr val="FFFFFF"/>
                </a:solidFill>
              </a:rPr>
              <a:t>perfect</a:t>
            </a:r>
          </a:p>
        </p:txBody>
      </p:sp>
      <p:sp>
        <p:nvSpPr>
          <p:cNvPr id="9" name="TextBox 8">
            <a:extLst>
              <a:ext uri="{FF2B5EF4-FFF2-40B4-BE49-F238E27FC236}">
                <a16:creationId xmlns:a16="http://schemas.microsoft.com/office/drawing/2014/main" id="{E7954CAD-3445-592A-CFCB-E501085A8A47}"/>
              </a:ext>
            </a:extLst>
          </p:cNvPr>
          <p:cNvSpPr txBox="1"/>
          <p:nvPr/>
        </p:nvSpPr>
        <p:spPr>
          <a:xfrm>
            <a:off x="3609572" y="2597286"/>
            <a:ext cx="660645" cy="369332"/>
          </a:xfrm>
          <a:prstGeom prst="rect">
            <a:avLst/>
          </a:prstGeom>
          <a:noFill/>
        </p:spPr>
        <p:txBody>
          <a:bodyPr wrap="none" rtlCol="0">
            <a:spAutoFit/>
          </a:bodyPr>
          <a:lstStyle/>
          <a:p>
            <a:r>
              <a:rPr lang="en-US" dirty="0">
                <a:solidFill>
                  <a:srgbClr val="FFFFFF"/>
                </a:solidFill>
              </a:rPr>
              <a:t>strict</a:t>
            </a:r>
          </a:p>
        </p:txBody>
      </p:sp>
      <p:sp>
        <p:nvSpPr>
          <p:cNvPr id="10" name="TextBox 9">
            <a:extLst>
              <a:ext uri="{FF2B5EF4-FFF2-40B4-BE49-F238E27FC236}">
                <a16:creationId xmlns:a16="http://schemas.microsoft.com/office/drawing/2014/main" id="{7C784E7D-A084-87E8-B729-2C15D0F77E4B}"/>
              </a:ext>
            </a:extLst>
          </p:cNvPr>
          <p:cNvSpPr txBox="1"/>
          <p:nvPr/>
        </p:nvSpPr>
        <p:spPr>
          <a:xfrm>
            <a:off x="3780083" y="3906782"/>
            <a:ext cx="1813317" cy="369332"/>
          </a:xfrm>
          <a:prstGeom prst="rect">
            <a:avLst/>
          </a:prstGeom>
          <a:noFill/>
        </p:spPr>
        <p:txBody>
          <a:bodyPr wrap="none" rtlCol="0">
            <a:spAutoFit/>
          </a:bodyPr>
          <a:lstStyle/>
          <a:p>
            <a:r>
              <a:rPr lang="en-US" dirty="0">
                <a:solidFill>
                  <a:srgbClr val="FFFFFF"/>
                </a:solidFill>
              </a:rPr>
              <a:t>loose / discovery</a:t>
            </a:r>
          </a:p>
        </p:txBody>
      </p:sp>
      <p:cxnSp>
        <p:nvCxnSpPr>
          <p:cNvPr id="11" name="Straight Connector 10">
            <a:extLst>
              <a:ext uri="{FF2B5EF4-FFF2-40B4-BE49-F238E27FC236}">
                <a16:creationId xmlns:a16="http://schemas.microsoft.com/office/drawing/2014/main" id="{DC6C098F-B56B-E535-AACC-7DCAA2C95E52}"/>
              </a:ext>
            </a:extLst>
          </p:cNvPr>
          <p:cNvCxnSpPr/>
          <p:nvPr/>
        </p:nvCxnSpPr>
        <p:spPr>
          <a:xfrm flipH="1">
            <a:off x="2315182" y="1829682"/>
            <a:ext cx="962396" cy="314699"/>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911D61-5349-9FA4-EFA7-F8244D512276}"/>
              </a:ext>
            </a:extLst>
          </p:cNvPr>
          <p:cNvCxnSpPr/>
          <p:nvPr/>
        </p:nvCxnSpPr>
        <p:spPr>
          <a:xfrm flipH="1">
            <a:off x="2335030" y="2831557"/>
            <a:ext cx="1274542" cy="36430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F7BE820-5005-0DE9-2686-9D0B31E8B096}"/>
              </a:ext>
            </a:extLst>
          </p:cNvPr>
          <p:cNvCxnSpPr/>
          <p:nvPr/>
        </p:nvCxnSpPr>
        <p:spPr>
          <a:xfrm flipH="1">
            <a:off x="2515463" y="4123724"/>
            <a:ext cx="1274542" cy="36430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FF79606-3112-4E0D-7CE8-DC2C1383F774}"/>
              </a:ext>
            </a:extLst>
          </p:cNvPr>
          <p:cNvSpPr txBox="1"/>
          <p:nvPr/>
        </p:nvSpPr>
        <p:spPr>
          <a:xfrm>
            <a:off x="3449825" y="1919834"/>
            <a:ext cx="1615434" cy="523220"/>
          </a:xfrm>
          <a:prstGeom prst="rect">
            <a:avLst/>
          </a:prstGeom>
          <a:noFill/>
        </p:spPr>
        <p:txBody>
          <a:bodyPr wrap="none" rtlCol="0">
            <a:spAutoFit/>
          </a:bodyPr>
          <a:lstStyle/>
          <a:p>
            <a:r>
              <a:rPr lang="en-US" sz="1400" i="1" dirty="0">
                <a:solidFill>
                  <a:srgbClr val="FFFFFF"/>
                </a:solidFill>
              </a:rPr>
              <a:t>matches reference</a:t>
            </a:r>
          </a:p>
          <a:p>
            <a:r>
              <a:rPr lang="en-US" sz="1400" i="1" dirty="0">
                <a:solidFill>
                  <a:srgbClr val="FFFFFF"/>
                </a:solidFill>
              </a:rPr>
              <a:t>sequence</a:t>
            </a:r>
          </a:p>
        </p:txBody>
      </p:sp>
      <p:sp>
        <p:nvSpPr>
          <p:cNvPr id="15" name="TextBox 14">
            <a:extLst>
              <a:ext uri="{FF2B5EF4-FFF2-40B4-BE49-F238E27FC236}">
                <a16:creationId xmlns:a16="http://schemas.microsoft.com/office/drawing/2014/main" id="{84892E7C-D0E9-0A1E-12F2-17F5ED590DDB}"/>
              </a:ext>
            </a:extLst>
          </p:cNvPr>
          <p:cNvSpPr txBox="1"/>
          <p:nvPr/>
        </p:nvSpPr>
        <p:spPr>
          <a:xfrm>
            <a:off x="3790005" y="2927946"/>
            <a:ext cx="1395384" cy="523220"/>
          </a:xfrm>
          <a:prstGeom prst="rect">
            <a:avLst/>
          </a:prstGeom>
          <a:noFill/>
        </p:spPr>
        <p:txBody>
          <a:bodyPr wrap="none" rtlCol="0">
            <a:spAutoFit/>
          </a:bodyPr>
          <a:lstStyle/>
          <a:p>
            <a:r>
              <a:rPr lang="en-US" sz="1400" i="1" dirty="0">
                <a:solidFill>
                  <a:srgbClr val="FFFFFF"/>
                </a:solidFill>
              </a:rPr>
              <a:t>similarity within </a:t>
            </a:r>
          </a:p>
          <a:p>
            <a:r>
              <a:rPr lang="en-US" sz="1400" i="1" dirty="0">
                <a:solidFill>
                  <a:srgbClr val="FFFFFF"/>
                </a:solidFill>
              </a:rPr>
              <a:t>model</a:t>
            </a:r>
          </a:p>
        </p:txBody>
      </p:sp>
      <p:sp>
        <p:nvSpPr>
          <p:cNvPr id="16" name="TextBox 15">
            <a:extLst>
              <a:ext uri="{FF2B5EF4-FFF2-40B4-BE49-F238E27FC236}">
                <a16:creationId xmlns:a16="http://schemas.microsoft.com/office/drawing/2014/main" id="{8C9EB514-C5C4-6122-19A8-DDDE027C59C9}"/>
              </a:ext>
            </a:extLst>
          </p:cNvPr>
          <p:cNvSpPr txBox="1"/>
          <p:nvPr/>
        </p:nvSpPr>
        <p:spPr>
          <a:xfrm>
            <a:off x="3942405" y="4276934"/>
            <a:ext cx="1483574" cy="523220"/>
          </a:xfrm>
          <a:prstGeom prst="rect">
            <a:avLst/>
          </a:prstGeom>
          <a:noFill/>
        </p:spPr>
        <p:txBody>
          <a:bodyPr wrap="none" rtlCol="0">
            <a:spAutoFit/>
          </a:bodyPr>
          <a:lstStyle/>
          <a:p>
            <a:r>
              <a:rPr lang="en-US" sz="1400" i="1" dirty="0">
                <a:solidFill>
                  <a:srgbClr val="FFFFFF"/>
                </a:solidFill>
              </a:rPr>
              <a:t>similarity outside</a:t>
            </a:r>
          </a:p>
          <a:p>
            <a:r>
              <a:rPr lang="en-US" sz="1400" i="1" dirty="0">
                <a:solidFill>
                  <a:srgbClr val="FFFFFF"/>
                </a:solidFill>
              </a:rPr>
              <a:t>of model</a:t>
            </a:r>
          </a:p>
        </p:txBody>
      </p:sp>
      <p:sp>
        <p:nvSpPr>
          <p:cNvPr id="17" name="TextBox 16">
            <a:extLst>
              <a:ext uri="{FF2B5EF4-FFF2-40B4-BE49-F238E27FC236}">
                <a16:creationId xmlns:a16="http://schemas.microsoft.com/office/drawing/2014/main" id="{F4C32CC7-0632-6865-7351-04B037E7E5C0}"/>
              </a:ext>
            </a:extLst>
          </p:cNvPr>
          <p:cNvSpPr txBox="1"/>
          <p:nvPr/>
        </p:nvSpPr>
        <p:spPr>
          <a:xfrm>
            <a:off x="4967866" y="1813951"/>
            <a:ext cx="1362084" cy="307777"/>
          </a:xfrm>
          <a:prstGeom prst="rect">
            <a:avLst/>
          </a:prstGeom>
          <a:noFill/>
        </p:spPr>
        <p:txBody>
          <a:bodyPr wrap="none" rtlCol="0">
            <a:spAutoFit/>
          </a:bodyPr>
          <a:lstStyle/>
          <a:p>
            <a:r>
              <a:rPr lang="en-US" sz="1400" dirty="0">
                <a:solidFill>
                  <a:srgbClr val="FFFFFF"/>
                </a:solidFill>
              </a:rPr>
              <a:t>“known known”</a:t>
            </a:r>
          </a:p>
        </p:txBody>
      </p:sp>
      <p:sp>
        <p:nvSpPr>
          <p:cNvPr id="18" name="TextBox 17">
            <a:extLst>
              <a:ext uri="{FF2B5EF4-FFF2-40B4-BE49-F238E27FC236}">
                <a16:creationId xmlns:a16="http://schemas.microsoft.com/office/drawing/2014/main" id="{AC2DE44A-59FA-2D56-8BFB-C8B34560AA51}"/>
              </a:ext>
            </a:extLst>
          </p:cNvPr>
          <p:cNvSpPr txBox="1"/>
          <p:nvPr/>
        </p:nvSpPr>
        <p:spPr>
          <a:xfrm>
            <a:off x="5259174" y="2819557"/>
            <a:ext cx="1550737" cy="307777"/>
          </a:xfrm>
          <a:prstGeom prst="rect">
            <a:avLst/>
          </a:prstGeom>
          <a:noFill/>
        </p:spPr>
        <p:txBody>
          <a:bodyPr wrap="none" rtlCol="0">
            <a:spAutoFit/>
          </a:bodyPr>
          <a:lstStyle/>
          <a:p>
            <a:r>
              <a:rPr lang="en-US" sz="1400" dirty="0">
                <a:solidFill>
                  <a:srgbClr val="FFFFFF"/>
                </a:solidFill>
              </a:rPr>
              <a:t>“known unknown”</a:t>
            </a:r>
          </a:p>
        </p:txBody>
      </p:sp>
      <p:sp>
        <p:nvSpPr>
          <p:cNvPr id="19" name="TextBox 18">
            <a:extLst>
              <a:ext uri="{FF2B5EF4-FFF2-40B4-BE49-F238E27FC236}">
                <a16:creationId xmlns:a16="http://schemas.microsoft.com/office/drawing/2014/main" id="{FCA29D8E-A720-9A68-1C15-7B54E7B91D61}"/>
              </a:ext>
            </a:extLst>
          </p:cNvPr>
          <p:cNvSpPr txBox="1"/>
          <p:nvPr/>
        </p:nvSpPr>
        <p:spPr>
          <a:xfrm>
            <a:off x="6058253" y="3936058"/>
            <a:ext cx="1739391" cy="307777"/>
          </a:xfrm>
          <a:prstGeom prst="rect">
            <a:avLst/>
          </a:prstGeom>
          <a:noFill/>
        </p:spPr>
        <p:txBody>
          <a:bodyPr wrap="none" rtlCol="0">
            <a:spAutoFit/>
          </a:bodyPr>
          <a:lstStyle/>
          <a:p>
            <a:r>
              <a:rPr lang="en-US" sz="1400" dirty="0">
                <a:solidFill>
                  <a:srgbClr val="FFFFFF"/>
                </a:solidFill>
              </a:rPr>
              <a:t>“unknown unknown”</a:t>
            </a:r>
          </a:p>
        </p:txBody>
      </p:sp>
      <p:pic>
        <p:nvPicPr>
          <p:cNvPr id="20" name="Picture 19" descr="mental1-12dbig.jpg">
            <a:extLst>
              <a:ext uri="{FF2B5EF4-FFF2-40B4-BE49-F238E27FC236}">
                <a16:creationId xmlns:a16="http://schemas.microsoft.com/office/drawing/2014/main" id="{EFC2DEF6-BC55-24D2-F020-1DA74443C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0" y="620688"/>
            <a:ext cx="942438" cy="1447714"/>
          </a:xfrm>
          <a:prstGeom prst="rect">
            <a:avLst/>
          </a:prstGeom>
        </p:spPr>
      </p:pic>
    </p:spTree>
    <p:extLst>
      <p:ext uri="{BB962C8B-B14F-4D97-AF65-F5344CB8AC3E}">
        <p14:creationId xmlns:p14="http://schemas.microsoft.com/office/powerpoint/2010/main" val="239316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46E968-D5A6-0E7C-3FAE-F3A2749A38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81EA86-C450-AC41-4C45-3B75749DE671}"/>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pic>
        <p:nvPicPr>
          <p:cNvPr id="6" name="Picture 5" descr="model.jpg">
            <a:extLst>
              <a:ext uri="{FF2B5EF4-FFF2-40B4-BE49-F238E27FC236}">
                <a16:creationId xmlns:a16="http://schemas.microsoft.com/office/drawing/2014/main" id="{2260439C-3E0B-AEED-193B-BC90ADA8E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98" y="1543816"/>
            <a:ext cx="6212097" cy="3537283"/>
          </a:xfrm>
          <a:prstGeom prst="rect">
            <a:avLst/>
          </a:prstGeom>
        </p:spPr>
      </p:pic>
    </p:spTree>
    <p:extLst>
      <p:ext uri="{BB962C8B-B14F-4D97-AF65-F5344CB8AC3E}">
        <p14:creationId xmlns:p14="http://schemas.microsoft.com/office/powerpoint/2010/main" val="8691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57E085-348A-90F9-D570-D6CE512EFA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F413F8-0D02-B529-04B4-AA3FF1D9707B}"/>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pic>
        <p:nvPicPr>
          <p:cNvPr id="2" name="Picture 1" descr="embb1.jpg">
            <a:extLst>
              <a:ext uri="{FF2B5EF4-FFF2-40B4-BE49-F238E27FC236}">
                <a16:creationId xmlns:a16="http://schemas.microsoft.com/office/drawing/2014/main" id="{B6129B0F-32E9-D4D3-EF4A-1351D21B5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27" y="1549191"/>
            <a:ext cx="6440834" cy="3747004"/>
          </a:xfrm>
          <a:prstGeom prst="rect">
            <a:avLst/>
          </a:prstGeom>
        </p:spPr>
      </p:pic>
      <p:pic>
        <p:nvPicPr>
          <p:cNvPr id="3" name="Picture 2" descr="mutations.jpg">
            <a:extLst>
              <a:ext uri="{FF2B5EF4-FFF2-40B4-BE49-F238E27FC236}">
                <a16:creationId xmlns:a16="http://schemas.microsoft.com/office/drawing/2014/main" id="{90B1E7E3-C7C5-74BC-7A53-D7002E976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027" y="2644588"/>
            <a:ext cx="6440834" cy="2651607"/>
          </a:xfrm>
          <a:prstGeom prst="rect">
            <a:avLst/>
          </a:prstGeom>
        </p:spPr>
      </p:pic>
    </p:spTree>
    <p:extLst>
      <p:ext uri="{BB962C8B-B14F-4D97-AF65-F5344CB8AC3E}">
        <p14:creationId xmlns:p14="http://schemas.microsoft.com/office/powerpoint/2010/main" val="35464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FCF0D3-26C4-990A-9044-35BFA75AA7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4189CF-DDCB-28F1-5299-E38804EC84A8}"/>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sp>
        <p:nvSpPr>
          <p:cNvPr id="5" name="TextBox 4">
            <a:extLst>
              <a:ext uri="{FF2B5EF4-FFF2-40B4-BE49-F238E27FC236}">
                <a16:creationId xmlns:a16="http://schemas.microsoft.com/office/drawing/2014/main" id="{315BAC9F-5E45-7EAC-A6F1-5115FFE6F59A}"/>
              </a:ext>
            </a:extLst>
          </p:cNvPr>
          <p:cNvSpPr txBox="1"/>
          <p:nvPr/>
        </p:nvSpPr>
        <p:spPr>
          <a:xfrm>
            <a:off x="746359" y="908769"/>
            <a:ext cx="2404625"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homolog model</a:t>
            </a:r>
          </a:p>
        </p:txBody>
      </p:sp>
      <p:sp>
        <p:nvSpPr>
          <p:cNvPr id="6" name="TextBox 5">
            <a:extLst>
              <a:ext uri="{FF2B5EF4-FFF2-40B4-BE49-F238E27FC236}">
                <a16:creationId xmlns:a16="http://schemas.microsoft.com/office/drawing/2014/main" id="{B2AB8003-809F-2369-B8C1-6ED8BBC30416}"/>
              </a:ext>
            </a:extLst>
          </p:cNvPr>
          <p:cNvSpPr txBox="1"/>
          <p:nvPr/>
        </p:nvSpPr>
        <p:spPr>
          <a:xfrm>
            <a:off x="1294308" y="1585458"/>
            <a:ext cx="2231613"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variant model</a:t>
            </a:r>
          </a:p>
        </p:txBody>
      </p:sp>
      <p:sp>
        <p:nvSpPr>
          <p:cNvPr id="7" name="TextBox 6">
            <a:extLst>
              <a:ext uri="{FF2B5EF4-FFF2-40B4-BE49-F238E27FC236}">
                <a16:creationId xmlns:a16="http://schemas.microsoft.com/office/drawing/2014/main" id="{02362681-4EE3-537F-DC54-31936A10F543}"/>
              </a:ext>
            </a:extLst>
          </p:cNvPr>
          <p:cNvSpPr txBox="1"/>
          <p:nvPr/>
        </p:nvSpPr>
        <p:spPr>
          <a:xfrm>
            <a:off x="1794204" y="2320401"/>
            <a:ext cx="2541907"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err="1"/>
              <a:t>rRNA</a:t>
            </a:r>
            <a:r>
              <a:rPr lang="en-US" dirty="0"/>
              <a:t> gene variant model</a:t>
            </a:r>
          </a:p>
        </p:txBody>
      </p:sp>
      <p:sp>
        <p:nvSpPr>
          <p:cNvPr id="8" name="TextBox 7">
            <a:extLst>
              <a:ext uri="{FF2B5EF4-FFF2-40B4-BE49-F238E27FC236}">
                <a16:creationId xmlns:a16="http://schemas.microsoft.com/office/drawing/2014/main" id="{7582DDDB-FF49-4436-FE4C-A1AB80791A1A}"/>
              </a:ext>
            </a:extLst>
          </p:cNvPr>
          <p:cNvSpPr txBox="1"/>
          <p:nvPr/>
        </p:nvSpPr>
        <p:spPr>
          <a:xfrm>
            <a:off x="2506674" y="3077967"/>
            <a:ext cx="3001430"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overexpression model</a:t>
            </a:r>
          </a:p>
        </p:txBody>
      </p:sp>
      <p:sp>
        <p:nvSpPr>
          <p:cNvPr id="9" name="TextBox 8">
            <a:extLst>
              <a:ext uri="{FF2B5EF4-FFF2-40B4-BE49-F238E27FC236}">
                <a16:creationId xmlns:a16="http://schemas.microsoft.com/office/drawing/2014/main" id="{C0AFF54C-599E-BA53-13FF-052448D5F752}"/>
              </a:ext>
            </a:extLst>
          </p:cNvPr>
          <p:cNvSpPr txBox="1"/>
          <p:nvPr/>
        </p:nvSpPr>
        <p:spPr>
          <a:xfrm>
            <a:off x="3150984" y="3813849"/>
            <a:ext cx="2444975" cy="369332"/>
          </a:xfrm>
          <a:prstGeom prst="rect">
            <a:avLst/>
          </a:prstGeom>
          <a:noFill/>
          <a:ln>
            <a:solidFill>
              <a:schemeClr val="bg1"/>
            </a:solidFill>
          </a:ln>
        </p:spPr>
        <p:txBody>
          <a:bodyPr wrap="none" rtlCol="0">
            <a:spAutoFit/>
          </a:bodyPr>
          <a:lstStyle/>
          <a:p>
            <a:r>
              <a:rPr lang="en-US" dirty="0">
                <a:solidFill>
                  <a:schemeClr val="bg1"/>
                </a:solidFill>
              </a:rPr>
              <a:t>protein knockout model</a:t>
            </a:r>
          </a:p>
        </p:txBody>
      </p:sp>
      <p:sp>
        <p:nvSpPr>
          <p:cNvPr id="10" name="TextBox 9">
            <a:extLst>
              <a:ext uri="{FF2B5EF4-FFF2-40B4-BE49-F238E27FC236}">
                <a16:creationId xmlns:a16="http://schemas.microsoft.com/office/drawing/2014/main" id="{7322AFAD-2117-D0B2-13F8-0B8C408A00A6}"/>
              </a:ext>
            </a:extLst>
          </p:cNvPr>
          <p:cNvSpPr txBox="1"/>
          <p:nvPr/>
        </p:nvSpPr>
        <p:spPr>
          <a:xfrm>
            <a:off x="3729328" y="4651646"/>
            <a:ext cx="3056884" cy="369332"/>
          </a:xfrm>
          <a:prstGeom prst="rect">
            <a:avLst/>
          </a:prstGeom>
          <a:noFill/>
          <a:ln>
            <a:solidFill>
              <a:schemeClr val="bg1"/>
            </a:solidFill>
          </a:ln>
        </p:spPr>
        <p:txBody>
          <a:bodyPr wrap="none" rtlCol="0">
            <a:spAutoFit/>
          </a:bodyPr>
          <a:lstStyle/>
          <a:p>
            <a:r>
              <a:rPr lang="en-US" dirty="0">
                <a:solidFill>
                  <a:schemeClr val="bg1"/>
                </a:solidFill>
              </a:rPr>
              <a:t>nonfunctional insertion model</a:t>
            </a:r>
          </a:p>
        </p:txBody>
      </p:sp>
      <p:sp>
        <p:nvSpPr>
          <p:cNvPr id="11" name="TextBox 10">
            <a:extLst>
              <a:ext uri="{FF2B5EF4-FFF2-40B4-BE49-F238E27FC236}">
                <a16:creationId xmlns:a16="http://schemas.microsoft.com/office/drawing/2014/main" id="{1F00E0A0-231A-79A4-52B0-EFE0E105B21E}"/>
              </a:ext>
            </a:extLst>
          </p:cNvPr>
          <p:cNvSpPr txBox="1"/>
          <p:nvPr/>
        </p:nvSpPr>
        <p:spPr>
          <a:xfrm>
            <a:off x="4356067" y="5409892"/>
            <a:ext cx="2536497" cy="369332"/>
          </a:xfrm>
          <a:prstGeom prst="rect">
            <a:avLst/>
          </a:prstGeom>
          <a:solidFill>
            <a:schemeClr val="accent5">
              <a:lumMod val="20000"/>
              <a:lumOff val="80000"/>
            </a:schemeClr>
          </a:solidFill>
          <a:ln>
            <a:solidFill>
              <a:schemeClr val="accent5">
                <a:lumMod val="20000"/>
                <a:lumOff val="80000"/>
              </a:schemeClr>
            </a:solidFill>
          </a:ln>
        </p:spPr>
        <p:txBody>
          <a:bodyPr wrap="none" rtlCol="0">
            <a:spAutoFit/>
          </a:bodyPr>
          <a:lstStyle/>
          <a:p>
            <a:r>
              <a:rPr lang="en-US" dirty="0">
                <a:solidFill>
                  <a:srgbClr val="000000"/>
                </a:solidFill>
              </a:rPr>
              <a:t>gene cluster meta-model</a:t>
            </a:r>
          </a:p>
        </p:txBody>
      </p:sp>
      <p:sp>
        <p:nvSpPr>
          <p:cNvPr id="12" name="TextBox 11">
            <a:extLst>
              <a:ext uri="{FF2B5EF4-FFF2-40B4-BE49-F238E27FC236}">
                <a16:creationId xmlns:a16="http://schemas.microsoft.com/office/drawing/2014/main" id="{0AE4F2EF-12C3-8D09-7D28-910C26826F48}"/>
              </a:ext>
            </a:extLst>
          </p:cNvPr>
          <p:cNvSpPr txBox="1"/>
          <p:nvPr/>
        </p:nvSpPr>
        <p:spPr>
          <a:xfrm>
            <a:off x="4899098" y="6149663"/>
            <a:ext cx="3231925" cy="369332"/>
          </a:xfrm>
          <a:prstGeom prst="rect">
            <a:avLst/>
          </a:prstGeom>
          <a:solidFill>
            <a:schemeClr val="accent5">
              <a:lumMod val="20000"/>
              <a:lumOff val="80000"/>
            </a:schemeClr>
          </a:solidFill>
          <a:ln>
            <a:solidFill>
              <a:schemeClr val="accent5">
                <a:lumMod val="20000"/>
                <a:lumOff val="80000"/>
              </a:schemeClr>
            </a:solidFill>
          </a:ln>
        </p:spPr>
        <p:txBody>
          <a:bodyPr wrap="none" rtlCol="0">
            <a:spAutoFit/>
          </a:bodyPr>
          <a:lstStyle/>
          <a:p>
            <a:r>
              <a:rPr lang="en-US" dirty="0">
                <a:solidFill>
                  <a:srgbClr val="000000"/>
                </a:solidFill>
              </a:rPr>
              <a:t>efflux pump system meta-model</a:t>
            </a:r>
          </a:p>
        </p:txBody>
      </p:sp>
      <p:sp>
        <p:nvSpPr>
          <p:cNvPr id="13" name="Google Shape;570;p50">
            <a:extLst>
              <a:ext uri="{FF2B5EF4-FFF2-40B4-BE49-F238E27FC236}">
                <a16:creationId xmlns:a16="http://schemas.microsoft.com/office/drawing/2014/main" id="{681A798B-7CDA-4AF2-F4C8-86E6EA8BA97B}"/>
              </a:ext>
            </a:extLst>
          </p:cNvPr>
          <p:cNvSpPr txBox="1"/>
          <p:nvPr/>
        </p:nvSpPr>
        <p:spPr>
          <a:xfrm>
            <a:off x="4145987" y="2286792"/>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4" name="Google Shape;570;p50">
            <a:extLst>
              <a:ext uri="{FF2B5EF4-FFF2-40B4-BE49-F238E27FC236}">
                <a16:creationId xmlns:a16="http://schemas.microsoft.com/office/drawing/2014/main" id="{9469C1F6-0AD3-1E0B-DB92-FF686F3189C1}"/>
              </a:ext>
            </a:extLst>
          </p:cNvPr>
          <p:cNvSpPr txBox="1"/>
          <p:nvPr/>
        </p:nvSpPr>
        <p:spPr>
          <a:xfrm>
            <a:off x="3342037" y="1543886"/>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5" name="Google Shape;570;p50">
            <a:extLst>
              <a:ext uri="{FF2B5EF4-FFF2-40B4-BE49-F238E27FC236}">
                <a16:creationId xmlns:a16="http://schemas.microsoft.com/office/drawing/2014/main" id="{9F280B7E-B996-BC3C-D781-009DE61E0ED3}"/>
              </a:ext>
            </a:extLst>
          </p:cNvPr>
          <p:cNvSpPr txBox="1"/>
          <p:nvPr/>
        </p:nvSpPr>
        <p:spPr>
          <a:xfrm>
            <a:off x="5321430" y="3053936"/>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6" name="Google Shape;516;p46">
            <a:extLst>
              <a:ext uri="{FF2B5EF4-FFF2-40B4-BE49-F238E27FC236}">
                <a16:creationId xmlns:a16="http://schemas.microsoft.com/office/drawing/2014/main" id="{AE9FD158-DABE-8B8B-5FD3-5162D9D4167B}"/>
              </a:ext>
            </a:extLst>
          </p:cNvPr>
          <p:cNvSpPr txBox="1"/>
          <p:nvPr/>
        </p:nvSpPr>
        <p:spPr>
          <a:xfrm>
            <a:off x="179512" y="6288295"/>
            <a:ext cx="1858500" cy="230700"/>
          </a:xfrm>
          <a:prstGeom prst="rect">
            <a:avLst/>
          </a:prstGeom>
          <a:noFill/>
          <a:ln>
            <a:noFill/>
          </a:ln>
        </p:spPr>
        <p:txBody>
          <a:bodyPr spcFirstLastPara="1" wrap="square" lIns="91425" tIns="45700" rIns="91425" bIns="45700" anchor="t" anchorCtr="0">
            <a:noAutofit/>
          </a:bodyPr>
          <a:lstStyle/>
          <a:p>
            <a:pPr lvl="0" algn="ctr"/>
            <a:r>
              <a:rPr lang="en-US" sz="900" dirty="0">
                <a:solidFill>
                  <a:schemeClr val="lt1"/>
                </a:solidFill>
                <a:latin typeface="Calibri"/>
                <a:ea typeface="Calibri"/>
                <a:cs typeface="Calibri"/>
                <a:sym typeface="Calibri"/>
              </a:rPr>
              <a:t>Karyn </a:t>
            </a:r>
            <a:r>
              <a:rPr lang="en-US" sz="900" dirty="0" err="1">
                <a:solidFill>
                  <a:schemeClr val="lt1"/>
                </a:solidFill>
                <a:latin typeface="Calibri"/>
                <a:ea typeface="Calibri"/>
                <a:cs typeface="Calibri"/>
                <a:sym typeface="Calibri"/>
              </a:rPr>
              <a:t>Mukiri</a:t>
            </a:r>
            <a:r>
              <a:rPr lang="en-US" sz="900" dirty="0">
                <a:solidFill>
                  <a:schemeClr val="lt1"/>
                </a:solidFill>
                <a:latin typeface="Calibri"/>
                <a:ea typeface="Calibri"/>
                <a:cs typeface="Calibri"/>
                <a:sym typeface="Calibri"/>
              </a:rPr>
              <a:t>, PhD Student</a:t>
            </a:r>
            <a:endParaRPr sz="900" dirty="0">
              <a:solidFill>
                <a:schemeClr val="lt1"/>
              </a:solidFill>
              <a:latin typeface="Calibri"/>
              <a:ea typeface="Calibri"/>
              <a:cs typeface="Calibri"/>
              <a:sym typeface="Calibri"/>
            </a:endParaRPr>
          </a:p>
        </p:txBody>
      </p:sp>
      <p:pic>
        <p:nvPicPr>
          <p:cNvPr id="17" name="Picture 16" descr="A picture containing person, outdoor, building, glasses&#10;&#10;Description automatically generated">
            <a:extLst>
              <a:ext uri="{FF2B5EF4-FFF2-40B4-BE49-F238E27FC236}">
                <a16:creationId xmlns:a16="http://schemas.microsoft.com/office/drawing/2014/main" id="{2A5EE5B1-121F-5127-E59E-1552F2A1FD8C}"/>
              </a:ext>
            </a:extLst>
          </p:cNvPr>
          <p:cNvPicPr>
            <a:picLocks noChangeAspect="1"/>
          </p:cNvPicPr>
          <p:nvPr/>
        </p:nvPicPr>
        <p:blipFill>
          <a:blip r:embed="rId2"/>
          <a:stretch>
            <a:fillRect/>
          </a:stretch>
        </p:blipFill>
        <p:spPr>
          <a:xfrm>
            <a:off x="395613" y="4411749"/>
            <a:ext cx="1858501" cy="1858501"/>
          </a:xfrm>
          <a:prstGeom prst="rect">
            <a:avLst/>
          </a:prstGeom>
        </p:spPr>
      </p:pic>
      <p:sp>
        <p:nvSpPr>
          <p:cNvPr id="18" name="Google Shape;570;p50">
            <a:extLst>
              <a:ext uri="{FF2B5EF4-FFF2-40B4-BE49-F238E27FC236}">
                <a16:creationId xmlns:a16="http://schemas.microsoft.com/office/drawing/2014/main" id="{D38164A5-DFCC-83FA-8E36-AEF270CE6105}"/>
              </a:ext>
            </a:extLst>
          </p:cNvPr>
          <p:cNvSpPr txBox="1"/>
          <p:nvPr/>
        </p:nvSpPr>
        <p:spPr>
          <a:xfrm>
            <a:off x="3525921" y="91668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extended spectrum beta-lactamase</a:t>
            </a:r>
            <a:endParaRPr sz="1200" i="1" baseline="-25000" dirty="0"/>
          </a:p>
        </p:txBody>
      </p:sp>
      <p:sp>
        <p:nvSpPr>
          <p:cNvPr id="19" name="Google Shape;570;p50">
            <a:extLst>
              <a:ext uri="{FF2B5EF4-FFF2-40B4-BE49-F238E27FC236}">
                <a16:creationId xmlns:a16="http://schemas.microsoft.com/office/drawing/2014/main" id="{3FC45498-A91F-3AE7-060F-29D3382D0F91}"/>
              </a:ext>
            </a:extLst>
          </p:cNvPr>
          <p:cNvSpPr txBox="1"/>
          <p:nvPr/>
        </p:nvSpPr>
        <p:spPr>
          <a:xfrm>
            <a:off x="4070061" y="158520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fluoroquinolone resistant </a:t>
            </a:r>
            <a:r>
              <a:rPr lang="en-US" sz="1200" dirty="0" err="1">
                <a:solidFill>
                  <a:srgbClr val="FFFFFF"/>
                </a:solidFill>
                <a:latin typeface="Calibri"/>
                <a:ea typeface="Calibri"/>
                <a:cs typeface="Calibri"/>
                <a:sym typeface="Calibri"/>
              </a:rPr>
              <a:t>gyrB</a:t>
            </a:r>
            <a:endParaRPr sz="1200" i="1" baseline="-25000" dirty="0"/>
          </a:p>
        </p:txBody>
      </p:sp>
      <p:sp>
        <p:nvSpPr>
          <p:cNvPr id="20" name="Google Shape;570;p50">
            <a:extLst>
              <a:ext uri="{FF2B5EF4-FFF2-40B4-BE49-F238E27FC236}">
                <a16:creationId xmlns:a16="http://schemas.microsoft.com/office/drawing/2014/main" id="{9BAE8C40-667F-8416-1A09-AAD6C00B34EC}"/>
              </a:ext>
            </a:extLst>
          </p:cNvPr>
          <p:cNvSpPr txBox="1"/>
          <p:nvPr/>
        </p:nvSpPr>
        <p:spPr>
          <a:xfrm>
            <a:off x="5959353" y="3836763"/>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imipenem resistance in </a:t>
            </a:r>
            <a:r>
              <a:rPr lang="en-US" sz="1200" i="1" dirty="0">
                <a:solidFill>
                  <a:srgbClr val="FFFFFF"/>
                </a:solidFill>
                <a:latin typeface="Calibri"/>
                <a:ea typeface="Calibri"/>
                <a:cs typeface="Calibri"/>
                <a:sym typeface="Calibri"/>
              </a:rPr>
              <a:t>A. </a:t>
            </a:r>
            <a:r>
              <a:rPr lang="en-US" sz="1200" i="1" dirty="0" err="1">
                <a:solidFill>
                  <a:srgbClr val="FFFFFF"/>
                </a:solidFill>
                <a:latin typeface="Calibri"/>
                <a:ea typeface="Calibri"/>
                <a:cs typeface="Calibri"/>
                <a:sym typeface="Calibri"/>
              </a:rPr>
              <a:t>baumannii</a:t>
            </a:r>
            <a:endParaRPr sz="1200" i="1" baseline="-25000" dirty="0"/>
          </a:p>
        </p:txBody>
      </p:sp>
      <p:sp>
        <p:nvSpPr>
          <p:cNvPr id="21" name="Google Shape;570;p50">
            <a:extLst>
              <a:ext uri="{FF2B5EF4-FFF2-40B4-BE49-F238E27FC236}">
                <a16:creationId xmlns:a16="http://schemas.microsoft.com/office/drawing/2014/main" id="{BA4C8B5C-EAAD-DA9E-929E-53330F7DD565}"/>
              </a:ext>
            </a:extLst>
          </p:cNvPr>
          <p:cNvSpPr txBox="1"/>
          <p:nvPr/>
        </p:nvSpPr>
        <p:spPr>
          <a:xfrm>
            <a:off x="7070796" y="537911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vancomycin resistance</a:t>
            </a:r>
            <a:endParaRPr sz="1200" i="1" baseline="-25000" dirty="0"/>
          </a:p>
        </p:txBody>
      </p:sp>
      <p:sp>
        <p:nvSpPr>
          <p:cNvPr id="22" name="Google Shape;570;p50">
            <a:extLst>
              <a:ext uri="{FF2B5EF4-FFF2-40B4-BE49-F238E27FC236}">
                <a16:creationId xmlns:a16="http://schemas.microsoft.com/office/drawing/2014/main" id="{0066A649-FF80-8725-92F7-160240B67375}"/>
              </a:ext>
            </a:extLst>
          </p:cNvPr>
          <p:cNvSpPr txBox="1"/>
          <p:nvPr/>
        </p:nvSpPr>
        <p:spPr>
          <a:xfrm>
            <a:off x="4807891" y="2361540"/>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hygromycin B resistant 23S rRNA</a:t>
            </a:r>
            <a:endParaRPr sz="1200" i="1" baseline="-25000" dirty="0"/>
          </a:p>
        </p:txBody>
      </p:sp>
      <p:sp>
        <p:nvSpPr>
          <p:cNvPr id="23" name="Google Shape;570;p50">
            <a:extLst>
              <a:ext uri="{FF2B5EF4-FFF2-40B4-BE49-F238E27FC236}">
                <a16:creationId xmlns:a16="http://schemas.microsoft.com/office/drawing/2014/main" id="{BAEEA505-2A50-E4B2-05CC-0E4100829E15}"/>
              </a:ext>
            </a:extLst>
          </p:cNvPr>
          <p:cNvSpPr txBox="1"/>
          <p:nvPr/>
        </p:nvSpPr>
        <p:spPr>
          <a:xfrm>
            <a:off x="5827782" y="3130018"/>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upregulated MDR in </a:t>
            </a:r>
            <a:r>
              <a:rPr lang="en-US" sz="1200" i="1" dirty="0">
                <a:solidFill>
                  <a:srgbClr val="FFFFFF"/>
                </a:solidFill>
                <a:latin typeface="Calibri"/>
                <a:ea typeface="Calibri"/>
                <a:cs typeface="Calibri"/>
                <a:sym typeface="Calibri"/>
              </a:rPr>
              <a:t>Pseudomonas</a:t>
            </a:r>
            <a:endParaRPr sz="1200" i="1" baseline="-25000" dirty="0"/>
          </a:p>
        </p:txBody>
      </p:sp>
    </p:spTree>
    <p:extLst>
      <p:ext uri="{BB962C8B-B14F-4D97-AF65-F5344CB8AC3E}">
        <p14:creationId xmlns:p14="http://schemas.microsoft.com/office/powerpoint/2010/main" val="6753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Google Shape;637;p56">
            <a:extLst>
              <a:ext uri="{FF2B5EF4-FFF2-40B4-BE49-F238E27FC236}">
                <a16:creationId xmlns:a16="http://schemas.microsoft.com/office/drawing/2014/main" id="{EC1D1387-1693-37B5-FD08-119B361EF58C}"/>
              </a:ext>
            </a:extLst>
          </p:cNvPr>
          <p:cNvSpPr/>
          <p:nvPr/>
        </p:nvSpPr>
        <p:spPr>
          <a:xfrm>
            <a:off x="3646397" y="1716000"/>
            <a:ext cx="1622137" cy="478001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638;p56">
            <a:extLst>
              <a:ext uri="{FF2B5EF4-FFF2-40B4-BE49-F238E27FC236}">
                <a16:creationId xmlns:a16="http://schemas.microsoft.com/office/drawing/2014/main" id="{8E489FF3-6204-D0DE-B237-A04BABF3F067}"/>
              </a:ext>
            </a:extLst>
          </p:cNvPr>
          <p:cNvSpPr/>
          <p:nvPr/>
        </p:nvSpPr>
        <p:spPr>
          <a:xfrm>
            <a:off x="3645525" y="1715114"/>
            <a:ext cx="1622137" cy="2801303"/>
          </a:xfrm>
          <a:prstGeom prst="rect">
            <a:avLst/>
          </a:prstGeom>
          <a:solidFill>
            <a:srgbClr val="6193FF"/>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639;p56">
            <a:extLst>
              <a:ext uri="{FF2B5EF4-FFF2-40B4-BE49-F238E27FC236}">
                <a16:creationId xmlns:a16="http://schemas.microsoft.com/office/drawing/2014/main" id="{9269AA14-22C0-5D4A-5057-670F276C74F1}"/>
              </a:ext>
            </a:extLst>
          </p:cNvPr>
          <p:cNvSpPr/>
          <p:nvPr/>
        </p:nvSpPr>
        <p:spPr>
          <a:xfrm>
            <a:off x="3646397" y="4516806"/>
            <a:ext cx="1622137" cy="1729693"/>
          </a:xfrm>
          <a:prstGeom prst="rect">
            <a:avLst/>
          </a:prstGeom>
          <a:solidFill>
            <a:srgbClr val="CCFFCC"/>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640;p56">
            <a:extLst>
              <a:ext uri="{FF2B5EF4-FFF2-40B4-BE49-F238E27FC236}">
                <a16:creationId xmlns:a16="http://schemas.microsoft.com/office/drawing/2014/main" id="{E465018D-C64F-B876-199D-591BBE9F3BC6}"/>
              </a:ext>
            </a:extLst>
          </p:cNvPr>
          <p:cNvSpPr/>
          <p:nvPr/>
        </p:nvSpPr>
        <p:spPr>
          <a:xfrm>
            <a:off x="3645524" y="6246890"/>
            <a:ext cx="1622137" cy="248737"/>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641;p56">
            <a:extLst>
              <a:ext uri="{FF2B5EF4-FFF2-40B4-BE49-F238E27FC236}">
                <a16:creationId xmlns:a16="http://schemas.microsoft.com/office/drawing/2014/main" id="{54167C66-6373-0E28-D7D6-B31F8C678B5D}"/>
              </a:ext>
            </a:extLst>
          </p:cNvPr>
          <p:cNvSpPr txBox="1"/>
          <p:nvPr/>
        </p:nvSpPr>
        <p:spPr>
          <a:xfrm>
            <a:off x="3718762" y="2817743"/>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host</a:t>
            </a:r>
            <a:endParaRPr/>
          </a:p>
        </p:txBody>
      </p:sp>
      <p:sp>
        <p:nvSpPr>
          <p:cNvPr id="19" name="Google Shape;642;p56">
            <a:extLst>
              <a:ext uri="{FF2B5EF4-FFF2-40B4-BE49-F238E27FC236}">
                <a16:creationId xmlns:a16="http://schemas.microsoft.com/office/drawing/2014/main" id="{8D108D20-9D17-7BD3-1C5B-337B9D8E7CCA}"/>
              </a:ext>
            </a:extLst>
          </p:cNvPr>
          <p:cNvSpPr txBox="1"/>
          <p:nvPr/>
        </p:nvSpPr>
        <p:spPr>
          <a:xfrm>
            <a:off x="3718762" y="5017553"/>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microbiome</a:t>
            </a:r>
            <a:endParaRPr sz="1800">
              <a:solidFill>
                <a:srgbClr val="000000"/>
              </a:solidFill>
              <a:latin typeface="Calibri"/>
              <a:ea typeface="Calibri"/>
              <a:cs typeface="Calibri"/>
              <a:sym typeface="Calibri"/>
            </a:endParaRPr>
          </a:p>
        </p:txBody>
      </p:sp>
      <p:sp>
        <p:nvSpPr>
          <p:cNvPr id="20" name="Google Shape;643;p56">
            <a:extLst>
              <a:ext uri="{FF2B5EF4-FFF2-40B4-BE49-F238E27FC236}">
                <a16:creationId xmlns:a16="http://schemas.microsoft.com/office/drawing/2014/main" id="{6A5BC0FD-EA58-08AF-7862-44732B0824BF}"/>
              </a:ext>
            </a:extLst>
          </p:cNvPr>
          <p:cNvSpPr txBox="1"/>
          <p:nvPr/>
        </p:nvSpPr>
        <p:spPr>
          <a:xfrm>
            <a:off x="3718762" y="6183076"/>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AMR</a:t>
            </a:r>
            <a:endParaRPr/>
          </a:p>
        </p:txBody>
      </p:sp>
      <p:sp>
        <p:nvSpPr>
          <p:cNvPr id="21" name="Google Shape;644;p56">
            <a:extLst>
              <a:ext uri="{FF2B5EF4-FFF2-40B4-BE49-F238E27FC236}">
                <a16:creationId xmlns:a16="http://schemas.microsoft.com/office/drawing/2014/main" id="{99FFA47A-DC2F-019C-DDE7-45C4D2C197A9}"/>
              </a:ext>
            </a:extLst>
          </p:cNvPr>
          <p:cNvSpPr txBox="1"/>
          <p:nvPr/>
        </p:nvSpPr>
        <p:spPr>
          <a:xfrm>
            <a:off x="5471890" y="1724610"/>
            <a:ext cx="3456384" cy="501675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AMR genes are the needle in the haystack</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It takes a lot of (expensive) DNA sequencing</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The data is very fragmentary</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Analysis sensitive to the diversity of reference data</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Even if we find an AMR gene, which bacteria did it come from?</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p:txBody>
      </p:sp>
      <p:sp>
        <p:nvSpPr>
          <p:cNvPr id="23" name="Google Shape;570;p50">
            <a:extLst>
              <a:ext uri="{FF2B5EF4-FFF2-40B4-BE49-F238E27FC236}">
                <a16:creationId xmlns:a16="http://schemas.microsoft.com/office/drawing/2014/main" id="{8637C0CB-F709-E097-9237-526787B20A68}"/>
              </a:ext>
            </a:extLst>
          </p:cNvPr>
          <p:cNvSpPr txBox="1"/>
          <p:nvPr/>
        </p:nvSpPr>
        <p:spPr>
          <a:xfrm>
            <a:off x="179512" y="1166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ea typeface="Calibri"/>
                <a:cs typeface="Calibri"/>
                <a:sym typeface="Calibri"/>
              </a:rPr>
              <a:t>Culture-free Metagenomics – Resistance Gene Identifier – </a:t>
            </a:r>
            <a:r>
              <a:rPr lang="en-US" sz="2000" i="1" dirty="0" err="1">
                <a:solidFill>
                  <a:srgbClr val="FFFFFF"/>
                </a:solidFill>
                <a:latin typeface="Calibri"/>
                <a:ea typeface="Calibri"/>
                <a:cs typeface="Calibri"/>
                <a:sym typeface="Calibri"/>
              </a:rPr>
              <a:t>bwt</a:t>
            </a:r>
            <a:r>
              <a:rPr lang="en-US" sz="2000" i="1" dirty="0">
                <a:solidFill>
                  <a:srgbClr val="FFFFFF"/>
                </a:solidFill>
                <a:latin typeface="Calibri"/>
                <a:ea typeface="Calibri"/>
                <a:cs typeface="Calibri"/>
                <a:sym typeface="Calibri"/>
              </a:rPr>
              <a:t> branch</a:t>
            </a:r>
            <a:endParaRPr i="1" dirty="0"/>
          </a:p>
        </p:txBody>
      </p:sp>
      <p:pic>
        <p:nvPicPr>
          <p:cNvPr id="2" name="Picture 1" descr="A close-up of a water treatment plant&#10;&#10;Description automatically generated">
            <a:extLst>
              <a:ext uri="{FF2B5EF4-FFF2-40B4-BE49-F238E27FC236}">
                <a16:creationId xmlns:a16="http://schemas.microsoft.com/office/drawing/2014/main" id="{80F0111D-465B-9820-4A76-B18E4156146F}"/>
              </a:ext>
            </a:extLst>
          </p:cNvPr>
          <p:cNvPicPr>
            <a:picLocks noChangeAspect="1"/>
          </p:cNvPicPr>
          <p:nvPr/>
        </p:nvPicPr>
        <p:blipFill>
          <a:blip r:embed="rId2"/>
          <a:stretch>
            <a:fillRect/>
          </a:stretch>
        </p:blipFill>
        <p:spPr>
          <a:xfrm>
            <a:off x="179512" y="1775827"/>
            <a:ext cx="3040919" cy="1510897"/>
          </a:xfrm>
          <a:prstGeom prst="rect">
            <a:avLst/>
          </a:prstGeom>
        </p:spPr>
      </p:pic>
    </p:spTree>
    <p:extLst>
      <p:ext uri="{BB962C8B-B14F-4D97-AF65-F5344CB8AC3E}">
        <p14:creationId xmlns:p14="http://schemas.microsoft.com/office/powerpoint/2010/main" val="418012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1EC968-1452-F71E-A601-B0BDDB72B515}"/>
            </a:ext>
          </a:extLst>
        </p:cNvPr>
        <p:cNvGrpSpPr/>
        <p:nvPr/>
      </p:nvGrpSpPr>
      <p:grpSpPr>
        <a:xfrm>
          <a:off x="0" y="0"/>
          <a:ext cx="0" cy="0"/>
          <a:chOff x="0" y="0"/>
          <a:chExt cx="0" cy="0"/>
        </a:xfrm>
      </p:grpSpPr>
      <p:sp>
        <p:nvSpPr>
          <p:cNvPr id="8" name="Google Shape;570;p50">
            <a:extLst>
              <a:ext uri="{FF2B5EF4-FFF2-40B4-BE49-F238E27FC236}">
                <a16:creationId xmlns:a16="http://schemas.microsoft.com/office/drawing/2014/main" id="{2223117D-01E2-6A31-59D6-0F456596A08B}"/>
              </a:ext>
            </a:extLst>
          </p:cNvPr>
          <p:cNvSpPr txBox="1"/>
          <p:nvPr/>
        </p:nvSpPr>
        <p:spPr>
          <a:xfrm>
            <a:off x="179512" y="1166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ea typeface="Calibri"/>
                <a:cs typeface="Calibri"/>
                <a:sym typeface="Calibri"/>
              </a:rPr>
              <a:t>Culture-free Metagenomics – Pathogen-of-Origin k-</a:t>
            </a:r>
            <a:r>
              <a:rPr lang="en-US" sz="2000" dirty="0" err="1">
                <a:solidFill>
                  <a:srgbClr val="FFFFFF"/>
                </a:solidFill>
                <a:latin typeface="Calibri"/>
                <a:ea typeface="Calibri"/>
                <a:cs typeface="Calibri"/>
                <a:sym typeface="Calibri"/>
              </a:rPr>
              <a:t>mers</a:t>
            </a:r>
            <a:endParaRPr i="1" dirty="0"/>
          </a:p>
        </p:txBody>
      </p:sp>
      <p:pic>
        <p:nvPicPr>
          <p:cNvPr id="14" name="Picture 13" descr="A group of green and pink circles with numbers and text&#10;&#10;AI-generated content may be incorrect.">
            <a:extLst>
              <a:ext uri="{FF2B5EF4-FFF2-40B4-BE49-F238E27FC236}">
                <a16:creationId xmlns:a16="http://schemas.microsoft.com/office/drawing/2014/main" id="{FFE8CFD4-451B-7941-5218-8EB1F79A297E}"/>
              </a:ext>
            </a:extLst>
          </p:cNvPr>
          <p:cNvPicPr>
            <a:picLocks noChangeAspect="1"/>
          </p:cNvPicPr>
          <p:nvPr/>
        </p:nvPicPr>
        <p:blipFill>
          <a:blip r:embed="rId3"/>
          <a:stretch>
            <a:fillRect/>
          </a:stretch>
        </p:blipFill>
        <p:spPr>
          <a:xfrm>
            <a:off x="4320864" y="2073105"/>
            <a:ext cx="4566692" cy="4218209"/>
          </a:xfrm>
          <a:prstGeom prst="rect">
            <a:avLst/>
          </a:prstGeom>
        </p:spPr>
      </p:pic>
      <p:sp>
        <p:nvSpPr>
          <p:cNvPr id="15" name="Google Shape;158;p17">
            <a:extLst>
              <a:ext uri="{FF2B5EF4-FFF2-40B4-BE49-F238E27FC236}">
                <a16:creationId xmlns:a16="http://schemas.microsoft.com/office/drawing/2014/main" id="{944D6ABE-7398-228B-8BE5-41165AD5D2F8}"/>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ea typeface="Calibri"/>
                <a:cs typeface="Calibri"/>
                <a:sym typeface="Calibri"/>
              </a:rPr>
              <a:t>Wlodarski et al. 2025. CARD k-</a:t>
            </a:r>
            <a:r>
              <a:rPr lang="en-US" sz="900" dirty="0" err="1">
                <a:solidFill>
                  <a:schemeClr val="lt1"/>
                </a:solidFill>
                <a:ea typeface="Calibri"/>
                <a:cs typeface="Calibri"/>
                <a:sym typeface="Calibri"/>
              </a:rPr>
              <a:t>mers</a:t>
            </a:r>
            <a:r>
              <a:rPr lang="en-US" sz="900" dirty="0">
                <a:solidFill>
                  <a:schemeClr val="lt1"/>
                </a:solidFill>
                <a:ea typeface="Calibri"/>
                <a:cs typeface="Calibri"/>
                <a:sym typeface="Calibri"/>
              </a:rPr>
              <a:t>: Unmasking the pathogen hosts and genomic contexts of antimicrobial resistance genes in metagenomic sequences. </a:t>
            </a:r>
            <a:r>
              <a:rPr lang="en-US" sz="900" dirty="0" err="1">
                <a:solidFill>
                  <a:schemeClr val="lt1"/>
                </a:solidFill>
                <a:ea typeface="Calibri"/>
                <a:cs typeface="Calibri"/>
                <a:sym typeface="Calibri"/>
              </a:rPr>
              <a:t>bioRxiv</a:t>
            </a:r>
            <a:r>
              <a:rPr lang="en-US" sz="900" dirty="0">
                <a:solidFill>
                  <a:schemeClr val="lt1"/>
                </a:solidFill>
                <a:ea typeface="Calibri"/>
                <a:cs typeface="Calibri"/>
                <a:sym typeface="Calibri"/>
              </a:rPr>
              <a:t> 2025.09.15.676352.</a:t>
            </a:r>
            <a:endParaRPr sz="900" dirty="0"/>
          </a:p>
        </p:txBody>
      </p:sp>
      <p:pic>
        <p:nvPicPr>
          <p:cNvPr id="3" name="Picture 2" descr="A screenshot of a computer&#10;&#10;AI-generated content may be incorrect.">
            <a:extLst>
              <a:ext uri="{FF2B5EF4-FFF2-40B4-BE49-F238E27FC236}">
                <a16:creationId xmlns:a16="http://schemas.microsoft.com/office/drawing/2014/main" id="{92A473A3-1223-5109-9ABA-774A2FE64C32}"/>
              </a:ext>
            </a:extLst>
          </p:cNvPr>
          <p:cNvPicPr>
            <a:picLocks noChangeAspect="1"/>
          </p:cNvPicPr>
          <p:nvPr/>
        </p:nvPicPr>
        <p:blipFill>
          <a:blip r:embed="rId4"/>
          <a:stretch>
            <a:fillRect/>
          </a:stretch>
        </p:blipFill>
        <p:spPr>
          <a:xfrm>
            <a:off x="193622" y="516742"/>
            <a:ext cx="3992647" cy="2560772"/>
          </a:xfrm>
          <a:prstGeom prst="rect">
            <a:avLst/>
          </a:prstGeom>
        </p:spPr>
      </p:pic>
    </p:spTree>
    <p:extLst>
      <p:ext uri="{BB962C8B-B14F-4D97-AF65-F5344CB8AC3E}">
        <p14:creationId xmlns:p14="http://schemas.microsoft.com/office/powerpoint/2010/main" val="24885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737;p62">
            <a:extLst>
              <a:ext uri="{FF2B5EF4-FFF2-40B4-BE49-F238E27FC236}">
                <a16:creationId xmlns:a16="http://schemas.microsoft.com/office/drawing/2014/main" id="{372F4484-49A9-3294-BABA-508F9BD17538}"/>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dirty="0">
                <a:solidFill>
                  <a:srgbClr val="FABF8E"/>
                </a:solidFill>
                <a:latin typeface="Calibri"/>
                <a:ea typeface="Calibri"/>
                <a:cs typeface="Calibri"/>
                <a:sym typeface="Calibri"/>
              </a:rPr>
              <a:t>Analytics &amp; Interpretation</a:t>
            </a:r>
            <a:endParaRPr dirty="0"/>
          </a:p>
        </p:txBody>
      </p:sp>
    </p:spTree>
    <p:extLst>
      <p:ext uri="{BB962C8B-B14F-4D97-AF65-F5344CB8AC3E}">
        <p14:creationId xmlns:p14="http://schemas.microsoft.com/office/powerpoint/2010/main" val="202015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35DF10-5C4F-C7FE-9B3B-4BE8FEFA2F7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4FB0FDB-AFA9-DF53-9C76-0FDC3F5AD776}"/>
              </a:ext>
            </a:extLst>
          </p:cNvPr>
          <p:cNvSpPr/>
          <p:nvPr/>
        </p:nvSpPr>
        <p:spPr>
          <a:xfrm>
            <a:off x="1077362" y="841972"/>
            <a:ext cx="6572816" cy="48436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38722F-F922-1117-34D0-26201CAD1867}"/>
              </a:ext>
            </a:extLst>
          </p:cNvPr>
          <p:cNvGrpSpPr/>
          <p:nvPr/>
        </p:nvGrpSpPr>
        <p:grpSpPr>
          <a:xfrm>
            <a:off x="1531554" y="984638"/>
            <a:ext cx="5942072" cy="4490369"/>
            <a:chOff x="5542778" y="1552575"/>
            <a:chExt cx="5942072" cy="4490369"/>
          </a:xfrm>
        </p:grpSpPr>
        <p:sp>
          <p:nvSpPr>
            <p:cNvPr id="5" name="Rectangle 4">
              <a:extLst>
                <a:ext uri="{FF2B5EF4-FFF2-40B4-BE49-F238E27FC236}">
                  <a16:creationId xmlns:a16="http://schemas.microsoft.com/office/drawing/2014/main" id="{43ADFB91-420B-48C9-6D3C-13AE11E81582}"/>
                </a:ext>
              </a:extLst>
            </p:cNvPr>
            <p:cNvSpPr/>
            <p:nvPr/>
          </p:nvSpPr>
          <p:spPr>
            <a:xfrm>
              <a:off x="5769473" y="1552575"/>
              <a:ext cx="514350" cy="409575"/>
            </a:xfrm>
            <a:prstGeom prst="rect">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Ethanol</a:t>
              </a:r>
            </a:p>
            <a:p>
              <a:pPr algn="ctr"/>
              <a:r>
                <a:rPr lang="en-CA" sz="700" b="1" dirty="0">
                  <a:solidFill>
                    <a:schemeClr val="bg2">
                      <a:lumMod val="10000"/>
                    </a:schemeClr>
                  </a:solidFill>
                  <a:latin typeface="Roboto" panose="02000000000000000000" pitchFamily="2" charset="0"/>
                  <a:ea typeface="Roboto" panose="02000000000000000000" pitchFamily="2" charset="0"/>
                </a:rPr>
                <a:t>Fuel</a:t>
              </a:r>
            </a:p>
          </p:txBody>
        </p:sp>
        <p:sp>
          <p:nvSpPr>
            <p:cNvPr id="7" name="Rectangle 6">
              <a:extLst>
                <a:ext uri="{FF2B5EF4-FFF2-40B4-BE49-F238E27FC236}">
                  <a16:creationId xmlns:a16="http://schemas.microsoft.com/office/drawing/2014/main" id="{16339EEB-63A3-C8C9-A811-03FDA2E999B3}"/>
                </a:ext>
              </a:extLst>
            </p:cNvPr>
            <p:cNvSpPr/>
            <p:nvPr/>
          </p:nvSpPr>
          <p:spPr>
            <a:xfrm>
              <a:off x="5644061" y="2682162"/>
              <a:ext cx="765175" cy="349964"/>
            </a:xfrm>
            <a:prstGeom prst="rect">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Distillers Grain </a:t>
              </a:r>
            </a:p>
            <a:p>
              <a:pPr algn="ctr"/>
              <a:r>
                <a:rPr lang="en-CA" sz="700" b="1" dirty="0">
                  <a:solidFill>
                    <a:schemeClr val="bg2">
                      <a:lumMod val="10000"/>
                    </a:schemeClr>
                  </a:solidFill>
                  <a:latin typeface="Roboto" panose="02000000000000000000" pitchFamily="2" charset="0"/>
                  <a:ea typeface="Roboto" panose="02000000000000000000" pitchFamily="2" charset="0"/>
                </a:rPr>
                <a:t>By-Products</a:t>
              </a:r>
            </a:p>
          </p:txBody>
        </p:sp>
        <p:sp>
          <p:nvSpPr>
            <p:cNvPr id="10" name="Rectangle 9">
              <a:extLst>
                <a:ext uri="{FF2B5EF4-FFF2-40B4-BE49-F238E27FC236}">
                  <a16:creationId xmlns:a16="http://schemas.microsoft.com/office/drawing/2014/main" id="{7065372A-E49E-2B9D-E4F8-F5543FA0B2C1}"/>
                </a:ext>
              </a:extLst>
            </p:cNvPr>
            <p:cNvSpPr/>
            <p:nvPr/>
          </p:nvSpPr>
          <p:spPr>
            <a:xfrm>
              <a:off x="5921909" y="3080232"/>
              <a:ext cx="593726" cy="205894"/>
            </a:xfrm>
            <a:prstGeom prst="rect">
              <a:avLst/>
            </a:prstGeom>
            <a:solidFill>
              <a:srgbClr val="D6CC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Land Fill</a:t>
              </a:r>
            </a:p>
          </p:txBody>
        </p:sp>
        <p:sp>
          <p:nvSpPr>
            <p:cNvPr id="11" name="Rectangle 10">
              <a:extLst>
                <a:ext uri="{FF2B5EF4-FFF2-40B4-BE49-F238E27FC236}">
                  <a16:creationId xmlns:a16="http://schemas.microsoft.com/office/drawing/2014/main" id="{BDF5CEE8-6602-FC9C-79F8-A506D2049715}"/>
                </a:ext>
              </a:extLst>
            </p:cNvPr>
            <p:cNvSpPr/>
            <p:nvPr/>
          </p:nvSpPr>
          <p:spPr>
            <a:xfrm>
              <a:off x="5651247" y="3642317"/>
              <a:ext cx="593726" cy="174982"/>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Rendering</a:t>
              </a:r>
            </a:p>
          </p:txBody>
        </p:sp>
        <p:sp>
          <p:nvSpPr>
            <p:cNvPr id="12" name="Rectangle 11">
              <a:extLst>
                <a:ext uri="{FF2B5EF4-FFF2-40B4-BE49-F238E27FC236}">
                  <a16:creationId xmlns:a16="http://schemas.microsoft.com/office/drawing/2014/main" id="{54EF76AF-A372-8B73-2725-A39BD686F7F7}"/>
                </a:ext>
              </a:extLst>
            </p:cNvPr>
            <p:cNvSpPr/>
            <p:nvPr/>
          </p:nvSpPr>
          <p:spPr>
            <a:xfrm>
              <a:off x="6696385" y="3590016"/>
              <a:ext cx="371476" cy="279585"/>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Dead Stock</a:t>
              </a:r>
            </a:p>
          </p:txBody>
        </p:sp>
        <p:sp>
          <p:nvSpPr>
            <p:cNvPr id="13" name="Rectangle 12">
              <a:extLst>
                <a:ext uri="{FF2B5EF4-FFF2-40B4-BE49-F238E27FC236}">
                  <a16:creationId xmlns:a16="http://schemas.microsoft.com/office/drawing/2014/main" id="{D5233AAB-A2DC-2386-8278-F942139C8F36}"/>
                </a:ext>
              </a:extLst>
            </p:cNvPr>
            <p:cNvSpPr/>
            <p:nvPr/>
          </p:nvSpPr>
          <p:spPr>
            <a:xfrm>
              <a:off x="6738623" y="3234426"/>
              <a:ext cx="989932" cy="279585"/>
            </a:xfrm>
            <a:prstGeom prst="rect">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Farm Effluents and Manure Spreading</a:t>
              </a:r>
            </a:p>
          </p:txBody>
        </p:sp>
        <p:sp>
          <p:nvSpPr>
            <p:cNvPr id="14" name="Rectangle 13">
              <a:extLst>
                <a:ext uri="{FF2B5EF4-FFF2-40B4-BE49-F238E27FC236}">
                  <a16:creationId xmlns:a16="http://schemas.microsoft.com/office/drawing/2014/main" id="{B649846B-0896-C32D-48EF-435881A4D066}"/>
                </a:ext>
              </a:extLst>
            </p:cNvPr>
            <p:cNvSpPr/>
            <p:nvPr/>
          </p:nvSpPr>
          <p:spPr>
            <a:xfrm>
              <a:off x="7312981" y="2682162"/>
              <a:ext cx="583038" cy="27958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Drinking</a:t>
              </a:r>
            </a:p>
            <a:p>
              <a:pPr algn="ctr"/>
              <a:r>
                <a:rPr lang="en-CA" sz="700" b="1" dirty="0">
                  <a:solidFill>
                    <a:schemeClr val="bg2">
                      <a:lumMod val="10000"/>
                    </a:schemeClr>
                  </a:solidFill>
                  <a:latin typeface="Roboto" panose="02000000000000000000" pitchFamily="2" charset="0"/>
                  <a:ea typeface="Roboto" panose="02000000000000000000" pitchFamily="2" charset="0"/>
                </a:rPr>
                <a:t>Water</a:t>
              </a:r>
            </a:p>
          </p:txBody>
        </p:sp>
        <p:sp>
          <p:nvSpPr>
            <p:cNvPr id="15" name="Rectangle 14">
              <a:extLst>
                <a:ext uri="{FF2B5EF4-FFF2-40B4-BE49-F238E27FC236}">
                  <a16:creationId xmlns:a16="http://schemas.microsoft.com/office/drawing/2014/main" id="{1AE15F31-B594-1F4E-76AC-E03437F18042}"/>
                </a:ext>
              </a:extLst>
            </p:cNvPr>
            <p:cNvSpPr/>
            <p:nvPr/>
          </p:nvSpPr>
          <p:spPr>
            <a:xfrm>
              <a:off x="8225920" y="3091057"/>
              <a:ext cx="584118" cy="184243"/>
            </a:xfrm>
            <a:prstGeom prst="rect">
              <a:avLst/>
            </a:prstGeom>
            <a:solidFill>
              <a:srgbClr val="D6CC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Soil</a:t>
              </a:r>
            </a:p>
          </p:txBody>
        </p:sp>
        <p:sp>
          <p:nvSpPr>
            <p:cNvPr id="16" name="Rectangle 15">
              <a:extLst>
                <a:ext uri="{FF2B5EF4-FFF2-40B4-BE49-F238E27FC236}">
                  <a16:creationId xmlns:a16="http://schemas.microsoft.com/office/drawing/2014/main" id="{601D887D-0430-95BC-780B-03FC7C768F90}"/>
                </a:ext>
              </a:extLst>
            </p:cNvPr>
            <p:cNvSpPr/>
            <p:nvPr/>
          </p:nvSpPr>
          <p:spPr>
            <a:xfrm>
              <a:off x="8226999" y="3499490"/>
              <a:ext cx="583038" cy="184243"/>
            </a:xfrm>
            <a:prstGeom prst="rect">
              <a:avLst/>
            </a:prstGeom>
            <a:solidFill>
              <a:srgbClr val="C9E4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Wildlife</a:t>
              </a:r>
            </a:p>
          </p:txBody>
        </p:sp>
        <p:sp>
          <p:nvSpPr>
            <p:cNvPr id="17" name="Rectangle 16">
              <a:extLst>
                <a:ext uri="{FF2B5EF4-FFF2-40B4-BE49-F238E27FC236}">
                  <a16:creationId xmlns:a16="http://schemas.microsoft.com/office/drawing/2014/main" id="{EDFBF741-250F-7A12-E154-5A260E84DFD8}"/>
                </a:ext>
              </a:extLst>
            </p:cNvPr>
            <p:cNvSpPr/>
            <p:nvPr/>
          </p:nvSpPr>
          <p:spPr>
            <a:xfrm>
              <a:off x="9801019" y="2429938"/>
              <a:ext cx="519200" cy="26276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Drinking</a:t>
              </a:r>
            </a:p>
            <a:p>
              <a:pPr algn="ctr"/>
              <a:r>
                <a:rPr lang="en-CA" sz="700" b="1" dirty="0">
                  <a:solidFill>
                    <a:schemeClr val="bg2">
                      <a:lumMod val="10000"/>
                    </a:schemeClr>
                  </a:solidFill>
                  <a:latin typeface="Roboto" panose="02000000000000000000" pitchFamily="2" charset="0"/>
                  <a:ea typeface="Roboto" panose="02000000000000000000" pitchFamily="2" charset="0"/>
                </a:rPr>
                <a:t>Water</a:t>
              </a:r>
            </a:p>
          </p:txBody>
        </p:sp>
        <p:sp>
          <p:nvSpPr>
            <p:cNvPr id="18" name="Rectangle 17">
              <a:extLst>
                <a:ext uri="{FF2B5EF4-FFF2-40B4-BE49-F238E27FC236}">
                  <a16:creationId xmlns:a16="http://schemas.microsoft.com/office/drawing/2014/main" id="{0743DA91-7ED5-5ACD-8EBB-E5D9B389B1E3}"/>
                </a:ext>
              </a:extLst>
            </p:cNvPr>
            <p:cNvSpPr/>
            <p:nvPr/>
          </p:nvSpPr>
          <p:spPr>
            <a:xfrm>
              <a:off x="9236664" y="2083035"/>
              <a:ext cx="422402" cy="285601"/>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Sea / Lakes</a:t>
              </a:r>
            </a:p>
          </p:txBody>
        </p:sp>
        <p:sp>
          <p:nvSpPr>
            <p:cNvPr id="19" name="Rectangle 18">
              <a:extLst>
                <a:ext uri="{FF2B5EF4-FFF2-40B4-BE49-F238E27FC236}">
                  <a16:creationId xmlns:a16="http://schemas.microsoft.com/office/drawing/2014/main" id="{7ACE79D5-EE8C-B35C-CE13-BD723643D029}"/>
                </a:ext>
              </a:extLst>
            </p:cNvPr>
            <p:cNvSpPr/>
            <p:nvPr/>
          </p:nvSpPr>
          <p:spPr>
            <a:xfrm>
              <a:off x="10190088" y="2084051"/>
              <a:ext cx="611055" cy="184243"/>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Swimming</a:t>
              </a:r>
            </a:p>
          </p:txBody>
        </p:sp>
        <p:sp>
          <p:nvSpPr>
            <p:cNvPr id="20" name="Rectangle 19">
              <a:extLst>
                <a:ext uri="{FF2B5EF4-FFF2-40B4-BE49-F238E27FC236}">
                  <a16:creationId xmlns:a16="http://schemas.microsoft.com/office/drawing/2014/main" id="{21D18A5A-96CC-20E4-C3FB-143DF8034F53}"/>
                </a:ext>
              </a:extLst>
            </p:cNvPr>
            <p:cNvSpPr/>
            <p:nvPr/>
          </p:nvSpPr>
          <p:spPr>
            <a:xfrm>
              <a:off x="7628325" y="3637687"/>
              <a:ext cx="371476" cy="18424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Offal</a:t>
              </a:r>
            </a:p>
          </p:txBody>
        </p:sp>
        <p:sp>
          <p:nvSpPr>
            <p:cNvPr id="33" name="Rectangle 32">
              <a:extLst>
                <a:ext uri="{FF2B5EF4-FFF2-40B4-BE49-F238E27FC236}">
                  <a16:creationId xmlns:a16="http://schemas.microsoft.com/office/drawing/2014/main" id="{F3A4F367-B34E-504D-E31F-D85BC33F68F8}"/>
                </a:ext>
              </a:extLst>
            </p:cNvPr>
            <p:cNvSpPr/>
            <p:nvPr/>
          </p:nvSpPr>
          <p:spPr>
            <a:xfrm>
              <a:off x="9153575" y="4390408"/>
              <a:ext cx="611054" cy="482706"/>
            </a:xfrm>
            <a:prstGeom prst="rect">
              <a:avLst/>
            </a:prstGeom>
            <a:solidFill>
              <a:srgbClr val="FFFFFF"/>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Handling</a:t>
              </a:r>
            </a:p>
            <a:p>
              <a:pPr algn="ctr"/>
              <a:r>
                <a:rPr lang="en-CA" sz="700" b="1" dirty="0">
                  <a:solidFill>
                    <a:schemeClr val="bg2">
                      <a:lumMod val="10000"/>
                    </a:schemeClr>
                  </a:solidFill>
                  <a:latin typeface="Roboto" panose="02000000000000000000" pitchFamily="2" charset="0"/>
                  <a:ea typeface="Roboto" panose="02000000000000000000" pitchFamily="2" charset="0"/>
                </a:rPr>
                <a:t>Preparation</a:t>
              </a:r>
            </a:p>
            <a:p>
              <a:pPr algn="ctr"/>
              <a:r>
                <a:rPr lang="en-CA" sz="700" b="1" dirty="0">
                  <a:solidFill>
                    <a:schemeClr val="bg2">
                      <a:lumMod val="10000"/>
                    </a:schemeClr>
                  </a:solidFill>
                  <a:latin typeface="Roboto" panose="02000000000000000000" pitchFamily="2" charset="0"/>
                  <a:ea typeface="Roboto" panose="02000000000000000000" pitchFamily="2" charset="0"/>
                </a:rPr>
                <a:t>Consumption</a:t>
              </a:r>
            </a:p>
          </p:txBody>
        </p:sp>
        <p:sp>
          <p:nvSpPr>
            <p:cNvPr id="34" name="Rectangle 33">
              <a:extLst>
                <a:ext uri="{FF2B5EF4-FFF2-40B4-BE49-F238E27FC236}">
                  <a16:creationId xmlns:a16="http://schemas.microsoft.com/office/drawing/2014/main" id="{C331421D-1C9B-654C-FEAB-CA3034182A4A}"/>
                </a:ext>
              </a:extLst>
            </p:cNvPr>
            <p:cNvSpPr/>
            <p:nvPr/>
          </p:nvSpPr>
          <p:spPr>
            <a:xfrm>
              <a:off x="7963330" y="5468288"/>
              <a:ext cx="583038" cy="334095"/>
            </a:xfrm>
            <a:prstGeom prst="rect">
              <a:avLst/>
            </a:prstGeom>
            <a:solidFill>
              <a:srgbClr val="FFFFFF"/>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Direct</a:t>
              </a:r>
            </a:p>
            <a:p>
              <a:pPr algn="ctr"/>
              <a:r>
                <a:rPr lang="en-CA" sz="700" b="1" dirty="0">
                  <a:solidFill>
                    <a:schemeClr val="bg2">
                      <a:lumMod val="10000"/>
                    </a:schemeClr>
                  </a:solidFill>
                  <a:latin typeface="Roboto" panose="02000000000000000000" pitchFamily="2" charset="0"/>
                  <a:ea typeface="Roboto" panose="02000000000000000000" pitchFamily="2" charset="0"/>
                </a:rPr>
                <a:t>Contact</a:t>
              </a:r>
            </a:p>
          </p:txBody>
        </p:sp>
        <p:sp>
          <p:nvSpPr>
            <p:cNvPr id="35" name="Rectangle 34">
              <a:extLst>
                <a:ext uri="{FF2B5EF4-FFF2-40B4-BE49-F238E27FC236}">
                  <a16:creationId xmlns:a16="http://schemas.microsoft.com/office/drawing/2014/main" id="{233CFFA6-C2DA-9AC8-C06B-FBF3C785E365}"/>
                </a:ext>
              </a:extLst>
            </p:cNvPr>
            <p:cNvSpPr/>
            <p:nvPr/>
          </p:nvSpPr>
          <p:spPr>
            <a:xfrm>
              <a:off x="6615718" y="5865864"/>
              <a:ext cx="2044161" cy="177080"/>
            </a:xfrm>
            <a:prstGeom prst="rect">
              <a:avLst/>
            </a:prstGeom>
            <a:solidFill>
              <a:srgbClr val="F9D2E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Imports</a:t>
              </a:r>
            </a:p>
          </p:txBody>
        </p:sp>
        <p:sp>
          <p:nvSpPr>
            <p:cNvPr id="36" name="Oval 35">
              <a:extLst>
                <a:ext uri="{FF2B5EF4-FFF2-40B4-BE49-F238E27FC236}">
                  <a16:creationId xmlns:a16="http://schemas.microsoft.com/office/drawing/2014/main" id="{4EF5767D-86F9-A314-1429-AB5C8042C645}"/>
                </a:ext>
              </a:extLst>
            </p:cNvPr>
            <p:cNvSpPr/>
            <p:nvPr/>
          </p:nvSpPr>
          <p:spPr>
            <a:xfrm>
              <a:off x="5542778" y="2088875"/>
              <a:ext cx="967741" cy="466561"/>
            </a:xfrm>
            <a:prstGeom prst="ellipse">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ETHANOL FUEL PRODUCERS</a:t>
              </a:r>
            </a:p>
          </p:txBody>
        </p:sp>
        <p:sp>
          <p:nvSpPr>
            <p:cNvPr id="37" name="Oval 36">
              <a:extLst>
                <a:ext uri="{FF2B5EF4-FFF2-40B4-BE49-F238E27FC236}">
                  <a16:creationId xmlns:a16="http://schemas.microsoft.com/office/drawing/2014/main" id="{464B1A4C-3B0E-D903-7484-4E11425CF3F0}"/>
                </a:ext>
              </a:extLst>
            </p:cNvPr>
            <p:cNvSpPr/>
            <p:nvPr/>
          </p:nvSpPr>
          <p:spPr>
            <a:xfrm>
              <a:off x="5792215" y="4992293"/>
              <a:ext cx="790301" cy="614828"/>
            </a:xfrm>
            <a:prstGeom prst="ellipse">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COMPANION</a:t>
              </a:r>
            </a:p>
            <a:p>
              <a:pPr algn="ctr"/>
              <a:r>
                <a:rPr lang="en-CA" sz="700" b="1" dirty="0">
                  <a:solidFill>
                    <a:schemeClr val="bg2">
                      <a:lumMod val="10000"/>
                    </a:schemeClr>
                  </a:solidFill>
                  <a:latin typeface="Roboto" panose="02000000000000000000" pitchFamily="2" charset="0"/>
                  <a:ea typeface="Roboto" panose="02000000000000000000" pitchFamily="2" charset="0"/>
                </a:rPr>
                <a:t>ANIMALS</a:t>
              </a:r>
            </a:p>
          </p:txBody>
        </p:sp>
        <p:sp>
          <p:nvSpPr>
            <p:cNvPr id="38" name="Oval 37">
              <a:extLst>
                <a:ext uri="{FF2B5EF4-FFF2-40B4-BE49-F238E27FC236}">
                  <a16:creationId xmlns:a16="http://schemas.microsoft.com/office/drawing/2014/main" id="{24832992-30A2-2BA1-D32B-8A714111C17A}"/>
                </a:ext>
              </a:extLst>
            </p:cNvPr>
            <p:cNvSpPr/>
            <p:nvPr/>
          </p:nvSpPr>
          <p:spPr>
            <a:xfrm>
              <a:off x="8124582" y="1862782"/>
              <a:ext cx="790301" cy="614828"/>
            </a:xfrm>
            <a:prstGeom prst="ellipse">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AQUACULTURE</a:t>
              </a:r>
            </a:p>
          </p:txBody>
        </p:sp>
        <p:sp>
          <p:nvSpPr>
            <p:cNvPr id="39" name="Oval 38">
              <a:extLst>
                <a:ext uri="{FF2B5EF4-FFF2-40B4-BE49-F238E27FC236}">
                  <a16:creationId xmlns:a16="http://schemas.microsoft.com/office/drawing/2014/main" id="{7CEF78B5-E06B-077B-0978-C8B6614FEA08}"/>
                </a:ext>
              </a:extLst>
            </p:cNvPr>
            <p:cNvSpPr/>
            <p:nvPr/>
          </p:nvSpPr>
          <p:spPr>
            <a:xfrm>
              <a:off x="8859823" y="3656080"/>
              <a:ext cx="966207" cy="523004"/>
            </a:xfrm>
            <a:prstGeom prst="ellipse">
              <a:avLst/>
            </a:prstGeom>
            <a:solidFill>
              <a:srgbClr val="C9E4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VEGETATION</a:t>
              </a:r>
            </a:p>
            <a:p>
              <a:pPr algn="ctr"/>
              <a:r>
                <a:rPr lang="en-CA" sz="700" b="1" dirty="0">
                  <a:solidFill>
                    <a:schemeClr val="bg2">
                      <a:lumMod val="10000"/>
                    </a:schemeClr>
                  </a:solidFill>
                  <a:latin typeface="Roboto" panose="02000000000000000000" pitchFamily="2" charset="0"/>
                  <a:ea typeface="Roboto" panose="02000000000000000000" pitchFamily="2" charset="0"/>
                </a:rPr>
                <a:t>SEED CROPS</a:t>
              </a:r>
            </a:p>
            <a:p>
              <a:pPr algn="ctr"/>
              <a:r>
                <a:rPr lang="en-CA" sz="700" b="1" dirty="0">
                  <a:solidFill>
                    <a:schemeClr val="bg2">
                      <a:lumMod val="10000"/>
                    </a:schemeClr>
                  </a:solidFill>
                  <a:latin typeface="Roboto" panose="02000000000000000000" pitchFamily="2" charset="0"/>
                  <a:ea typeface="Roboto" panose="02000000000000000000" pitchFamily="2" charset="0"/>
                </a:rPr>
                <a:t>FRUIT</a:t>
              </a:r>
            </a:p>
          </p:txBody>
        </p:sp>
        <p:cxnSp>
          <p:nvCxnSpPr>
            <p:cNvPr id="40" name="Connector: Elbow 24">
              <a:extLst>
                <a:ext uri="{FF2B5EF4-FFF2-40B4-BE49-F238E27FC236}">
                  <a16:creationId xmlns:a16="http://schemas.microsoft.com/office/drawing/2014/main" id="{6A916D0D-358B-FB56-FB6F-7B02D6BC1EDD}"/>
                </a:ext>
              </a:extLst>
            </p:cNvPr>
            <p:cNvCxnSpPr>
              <a:cxnSpLocks/>
              <a:stCxn id="36" idx="0"/>
              <a:endCxn id="5" idx="2"/>
            </p:cNvCxnSpPr>
            <p:nvPr/>
          </p:nvCxnSpPr>
          <p:spPr>
            <a:xfrm rot="16200000" flipV="1">
              <a:off x="5963287" y="2025512"/>
              <a:ext cx="126725"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5D738D-998F-BA1A-2093-8DDF34CCF0E4}"/>
                </a:ext>
              </a:extLst>
            </p:cNvPr>
            <p:cNvCxnSpPr>
              <a:cxnSpLocks/>
              <a:stCxn id="36" idx="4"/>
              <a:endCxn id="7" idx="0"/>
            </p:cNvCxnSpPr>
            <p:nvPr/>
          </p:nvCxnSpPr>
          <p:spPr>
            <a:xfrm>
              <a:off x="6026649" y="2555436"/>
              <a:ext cx="0" cy="12672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26">
              <a:extLst>
                <a:ext uri="{FF2B5EF4-FFF2-40B4-BE49-F238E27FC236}">
                  <a16:creationId xmlns:a16="http://schemas.microsoft.com/office/drawing/2014/main" id="{9A7FE27E-2651-EF88-9674-CF2007938EDE}"/>
                </a:ext>
              </a:extLst>
            </p:cNvPr>
            <p:cNvCxnSpPr>
              <a:cxnSpLocks/>
              <a:stCxn id="7" idx="1"/>
              <a:endCxn id="95" idx="1"/>
            </p:cNvCxnSpPr>
            <p:nvPr/>
          </p:nvCxnSpPr>
          <p:spPr>
            <a:xfrm rot="10800000" flipV="1">
              <a:off x="5617163" y="2857144"/>
              <a:ext cx="26898" cy="1773894"/>
            </a:xfrm>
            <a:prstGeom prst="bentConnector3">
              <a:avLst>
                <a:gd name="adj1" fmla="val 94987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7">
              <a:extLst>
                <a:ext uri="{FF2B5EF4-FFF2-40B4-BE49-F238E27FC236}">
                  <a16:creationId xmlns:a16="http://schemas.microsoft.com/office/drawing/2014/main" id="{911E42C0-094B-3D71-8D7E-F8D9958A89E3}"/>
                </a:ext>
              </a:extLst>
            </p:cNvPr>
            <p:cNvCxnSpPr>
              <a:cxnSpLocks/>
              <a:endCxn id="10" idx="1"/>
            </p:cNvCxnSpPr>
            <p:nvPr/>
          </p:nvCxnSpPr>
          <p:spPr>
            <a:xfrm rot="5400000" flipH="1" flipV="1">
              <a:off x="5148550" y="3654788"/>
              <a:ext cx="1244967" cy="301751"/>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28">
              <a:extLst>
                <a:ext uri="{FF2B5EF4-FFF2-40B4-BE49-F238E27FC236}">
                  <a16:creationId xmlns:a16="http://schemas.microsoft.com/office/drawing/2014/main" id="{E7636677-E182-9AD0-E0C5-C76CB5AF4794}"/>
                </a:ext>
              </a:extLst>
            </p:cNvPr>
            <p:cNvCxnSpPr>
              <a:stCxn id="11" idx="2"/>
              <a:endCxn id="95" idx="0"/>
            </p:cNvCxnSpPr>
            <p:nvPr/>
          </p:nvCxnSpPr>
          <p:spPr>
            <a:xfrm rot="5400000">
              <a:off x="5642280" y="3993399"/>
              <a:ext cx="481931" cy="12973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49849E6-7167-43BF-B3D2-90216E0CF7EB}"/>
                </a:ext>
              </a:extLst>
            </p:cNvPr>
            <p:cNvCxnSpPr>
              <a:stCxn id="12" idx="1"/>
              <a:endCxn id="11" idx="3"/>
            </p:cNvCxnSpPr>
            <p:nvPr/>
          </p:nvCxnSpPr>
          <p:spPr>
            <a:xfrm flipH="1" flipV="1">
              <a:off x="6244973" y="3729808"/>
              <a:ext cx="451412"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E05A54-BEC5-A760-FF7A-784922C9BAE3}"/>
                </a:ext>
              </a:extLst>
            </p:cNvPr>
            <p:cNvCxnSpPr>
              <a:stCxn id="20" idx="1"/>
              <a:endCxn id="12" idx="3"/>
            </p:cNvCxnSpPr>
            <p:nvPr/>
          </p:nvCxnSpPr>
          <p:spPr>
            <a:xfrm flipH="1">
              <a:off x="7067861" y="3729809"/>
              <a:ext cx="56046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4418748-AF02-B2F5-B3C0-8B77B6FCE2FC}"/>
                </a:ext>
              </a:extLst>
            </p:cNvPr>
            <p:cNvCxnSpPr>
              <a:cxnSpLocks/>
              <a:stCxn id="10" idx="3"/>
              <a:endCxn id="15" idx="1"/>
            </p:cNvCxnSpPr>
            <p:nvPr/>
          </p:nvCxnSpPr>
          <p:spPr>
            <a:xfrm>
              <a:off x="6515635" y="3183179"/>
              <a:ext cx="171028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1E9103-6129-91C8-D14F-FB125BBEBB73}"/>
                </a:ext>
              </a:extLst>
            </p:cNvPr>
            <p:cNvCxnSpPr>
              <a:stCxn id="93" idx="1"/>
              <a:endCxn id="14" idx="3"/>
            </p:cNvCxnSpPr>
            <p:nvPr/>
          </p:nvCxnSpPr>
          <p:spPr>
            <a:xfrm flipH="1">
              <a:off x="7896019" y="2821955"/>
              <a:ext cx="33219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33">
              <a:extLst>
                <a:ext uri="{FF2B5EF4-FFF2-40B4-BE49-F238E27FC236}">
                  <a16:creationId xmlns:a16="http://schemas.microsoft.com/office/drawing/2014/main" id="{6E9ABECC-43A4-5698-9DF0-DCE74380894E}"/>
                </a:ext>
              </a:extLst>
            </p:cNvPr>
            <p:cNvCxnSpPr>
              <a:stCxn id="91" idx="6"/>
              <a:endCxn id="98" idx="1"/>
            </p:cNvCxnSpPr>
            <p:nvPr/>
          </p:nvCxnSpPr>
          <p:spPr>
            <a:xfrm flipV="1">
              <a:off x="7829910" y="4631038"/>
              <a:ext cx="112865" cy="42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A6D849-3FCE-7490-A3A1-D035F560F629}"/>
                </a:ext>
              </a:extLst>
            </p:cNvPr>
            <p:cNvCxnSpPr>
              <a:stCxn id="98" idx="3"/>
              <a:endCxn id="94" idx="1"/>
            </p:cNvCxnSpPr>
            <p:nvPr/>
          </p:nvCxnSpPr>
          <p:spPr>
            <a:xfrm>
              <a:off x="8574087" y="4631038"/>
              <a:ext cx="9293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49EA50-893B-22A9-8435-B22E9AF9F3C7}"/>
                </a:ext>
              </a:extLst>
            </p:cNvPr>
            <p:cNvCxnSpPr>
              <a:stCxn id="94" idx="3"/>
              <a:endCxn id="33" idx="1"/>
            </p:cNvCxnSpPr>
            <p:nvPr/>
          </p:nvCxnSpPr>
          <p:spPr>
            <a:xfrm>
              <a:off x="9038498" y="4631038"/>
              <a:ext cx="115077" cy="72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6D1F10-9B78-0858-0936-0A0C3103B58D}"/>
                </a:ext>
              </a:extLst>
            </p:cNvPr>
            <p:cNvCxnSpPr>
              <a:stCxn id="33" idx="3"/>
              <a:endCxn id="92" idx="2"/>
            </p:cNvCxnSpPr>
            <p:nvPr/>
          </p:nvCxnSpPr>
          <p:spPr>
            <a:xfrm>
              <a:off x="9764629" y="4631761"/>
              <a:ext cx="142654" cy="29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2A6E863-3C38-834B-E2C4-06CF3758D7F8}"/>
                </a:ext>
              </a:extLst>
            </p:cNvPr>
            <p:cNvCxnSpPr>
              <a:cxnSpLocks/>
            </p:cNvCxnSpPr>
            <p:nvPr/>
          </p:nvCxnSpPr>
          <p:spPr>
            <a:xfrm>
              <a:off x="9679116" y="2181240"/>
              <a:ext cx="511783"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F36922-F470-56A3-0DE3-31EC25647674}"/>
                </a:ext>
              </a:extLst>
            </p:cNvPr>
            <p:cNvCxnSpPr>
              <a:cxnSpLocks/>
            </p:cNvCxnSpPr>
            <p:nvPr/>
          </p:nvCxnSpPr>
          <p:spPr>
            <a:xfrm flipH="1">
              <a:off x="8901718" y="2181240"/>
              <a:ext cx="3381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84D84D-EF4C-9FBD-5FDB-9E5433C200B8}"/>
                </a:ext>
              </a:extLst>
            </p:cNvPr>
            <p:cNvCxnSpPr>
              <a:stCxn id="97" idx="0"/>
              <a:endCxn id="18" idx="2"/>
            </p:cNvCxnSpPr>
            <p:nvPr/>
          </p:nvCxnSpPr>
          <p:spPr>
            <a:xfrm flipH="1" flipV="1">
              <a:off x="9447865" y="2368636"/>
              <a:ext cx="812" cy="95830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6F85E7-1CD7-A03C-3F9A-7D1CC796ADB6}"/>
                </a:ext>
              </a:extLst>
            </p:cNvPr>
            <p:cNvCxnSpPr>
              <a:cxnSpLocks/>
            </p:cNvCxnSpPr>
            <p:nvPr/>
          </p:nvCxnSpPr>
          <p:spPr>
            <a:xfrm flipH="1">
              <a:off x="8812063" y="2876296"/>
              <a:ext cx="150896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E0D8B25-1561-E302-759C-03F20D46496A}"/>
                </a:ext>
              </a:extLst>
            </p:cNvPr>
            <p:cNvCxnSpPr>
              <a:cxnSpLocks/>
            </p:cNvCxnSpPr>
            <p:nvPr/>
          </p:nvCxnSpPr>
          <p:spPr>
            <a:xfrm flipH="1">
              <a:off x="8812198" y="3115451"/>
              <a:ext cx="1326926"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D87974D-CAC4-0840-DBF7-6A29C5EC14B7}"/>
                </a:ext>
              </a:extLst>
            </p:cNvPr>
            <p:cNvCxnSpPr>
              <a:cxnSpLocks/>
            </p:cNvCxnSpPr>
            <p:nvPr/>
          </p:nvCxnSpPr>
          <p:spPr>
            <a:xfrm flipH="1">
              <a:off x="9751823" y="3395903"/>
              <a:ext cx="57737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840CB4-7377-B358-41F4-5E73F59CB0AE}"/>
                </a:ext>
              </a:extLst>
            </p:cNvPr>
            <p:cNvCxnSpPr>
              <a:stCxn id="90" idx="4"/>
            </p:cNvCxnSpPr>
            <p:nvPr/>
          </p:nvCxnSpPr>
          <p:spPr>
            <a:xfrm>
              <a:off x="10378398" y="3396919"/>
              <a:ext cx="1265" cy="50907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1F507C4-4449-02C5-F84A-30A181AA197A}"/>
                </a:ext>
              </a:extLst>
            </p:cNvPr>
            <p:cNvCxnSpPr>
              <a:cxnSpLocks/>
            </p:cNvCxnSpPr>
            <p:nvPr/>
          </p:nvCxnSpPr>
          <p:spPr>
            <a:xfrm flipH="1">
              <a:off x="6524859" y="5508646"/>
              <a:ext cx="1417916" cy="0"/>
            </a:xfrm>
            <a:prstGeom prst="straightConnector1">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BB24DA-B347-95FA-445A-6416561BF884}"/>
                </a:ext>
              </a:extLst>
            </p:cNvPr>
            <p:cNvCxnSpPr/>
            <p:nvPr/>
          </p:nvCxnSpPr>
          <p:spPr>
            <a:xfrm>
              <a:off x="6029930" y="4548599"/>
              <a:ext cx="4032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2C3BB4F-13A7-4A7A-F5DE-1DE68DB050A9}"/>
                </a:ext>
              </a:extLst>
            </p:cNvPr>
            <p:cNvCxnSpPr>
              <a:cxnSpLocks/>
            </p:cNvCxnSpPr>
            <p:nvPr/>
          </p:nvCxnSpPr>
          <p:spPr>
            <a:xfrm flipH="1">
              <a:off x="6020406" y="4444000"/>
              <a:ext cx="579486"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47">
              <a:extLst>
                <a:ext uri="{FF2B5EF4-FFF2-40B4-BE49-F238E27FC236}">
                  <a16:creationId xmlns:a16="http://schemas.microsoft.com/office/drawing/2014/main" id="{6D25E587-6744-F340-E3D1-4727AB5567C7}"/>
                </a:ext>
              </a:extLst>
            </p:cNvPr>
            <p:cNvCxnSpPr>
              <a:stCxn id="35" idx="1"/>
            </p:cNvCxnSpPr>
            <p:nvPr/>
          </p:nvCxnSpPr>
          <p:spPr>
            <a:xfrm rot="10800000">
              <a:off x="5667980" y="4945132"/>
              <a:ext cx="947739" cy="1009273"/>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48">
              <a:extLst>
                <a:ext uri="{FF2B5EF4-FFF2-40B4-BE49-F238E27FC236}">
                  <a16:creationId xmlns:a16="http://schemas.microsoft.com/office/drawing/2014/main" id="{D41E1C3A-3DCC-2D22-30B5-A270F492CF2E}"/>
                </a:ext>
              </a:extLst>
            </p:cNvPr>
            <p:cNvCxnSpPr>
              <a:cxnSpLocks/>
              <a:endCxn id="34" idx="1"/>
            </p:cNvCxnSpPr>
            <p:nvPr/>
          </p:nvCxnSpPr>
          <p:spPr>
            <a:xfrm>
              <a:off x="5741799" y="4804503"/>
              <a:ext cx="2221531" cy="830833"/>
            </a:xfrm>
            <a:prstGeom prst="bentConnector3">
              <a:avLst>
                <a:gd name="adj1" fmla="val -2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49">
              <a:extLst>
                <a:ext uri="{FF2B5EF4-FFF2-40B4-BE49-F238E27FC236}">
                  <a16:creationId xmlns:a16="http://schemas.microsoft.com/office/drawing/2014/main" id="{23066E3E-ED03-6955-0C5A-D247999C1B56}"/>
                </a:ext>
              </a:extLst>
            </p:cNvPr>
            <p:cNvCxnSpPr>
              <a:stCxn id="14" idx="1"/>
              <a:endCxn id="91" idx="1"/>
            </p:cNvCxnSpPr>
            <p:nvPr/>
          </p:nvCxnSpPr>
          <p:spPr>
            <a:xfrm rot="10800000" flipV="1">
              <a:off x="6637705" y="2821954"/>
              <a:ext cx="675277" cy="1315677"/>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50">
              <a:extLst>
                <a:ext uri="{FF2B5EF4-FFF2-40B4-BE49-F238E27FC236}">
                  <a16:creationId xmlns:a16="http://schemas.microsoft.com/office/drawing/2014/main" id="{E5BB6B8D-68E4-5C9E-E601-4348AF550239}"/>
                </a:ext>
              </a:extLst>
            </p:cNvPr>
            <p:cNvCxnSpPr>
              <a:stCxn id="91" idx="7"/>
              <a:endCxn id="13" idx="2"/>
            </p:cNvCxnSpPr>
            <p:nvPr/>
          </p:nvCxnSpPr>
          <p:spPr>
            <a:xfrm rot="16200000" flipV="1">
              <a:off x="7117665" y="3629936"/>
              <a:ext cx="623621" cy="391771"/>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EE02C6-542B-0E78-4E0E-653A2E3ED50D}"/>
                </a:ext>
              </a:extLst>
            </p:cNvPr>
            <p:cNvCxnSpPr>
              <a:cxnSpLocks/>
            </p:cNvCxnSpPr>
            <p:nvPr/>
          </p:nvCxnSpPr>
          <p:spPr>
            <a:xfrm flipV="1">
              <a:off x="7191933" y="3730532"/>
              <a:ext cx="0" cy="20540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Connector: Elbow 52">
              <a:extLst>
                <a:ext uri="{FF2B5EF4-FFF2-40B4-BE49-F238E27FC236}">
                  <a16:creationId xmlns:a16="http://schemas.microsoft.com/office/drawing/2014/main" id="{4F86EB96-2931-BF7E-4882-B55542E5091B}"/>
                </a:ext>
              </a:extLst>
            </p:cNvPr>
            <p:cNvCxnSpPr>
              <a:cxnSpLocks/>
              <a:stCxn id="13" idx="3"/>
              <a:endCxn id="16" idx="1"/>
            </p:cNvCxnSpPr>
            <p:nvPr/>
          </p:nvCxnSpPr>
          <p:spPr>
            <a:xfrm>
              <a:off x="7728555" y="3374219"/>
              <a:ext cx="498444" cy="217393"/>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01C69A9-D0F5-BCD1-2D76-6EF3AE5800CB}"/>
                </a:ext>
              </a:extLst>
            </p:cNvPr>
            <p:cNvCxnSpPr>
              <a:cxnSpLocks/>
            </p:cNvCxnSpPr>
            <p:nvPr/>
          </p:nvCxnSpPr>
          <p:spPr>
            <a:xfrm>
              <a:off x="8123536" y="2114550"/>
              <a:ext cx="0" cy="223820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54">
              <a:extLst>
                <a:ext uri="{FF2B5EF4-FFF2-40B4-BE49-F238E27FC236}">
                  <a16:creationId xmlns:a16="http://schemas.microsoft.com/office/drawing/2014/main" id="{7A08A3A9-A174-7AB3-CDBF-BD6613ADDA29}"/>
                </a:ext>
              </a:extLst>
            </p:cNvPr>
            <p:cNvCxnSpPr>
              <a:stCxn id="35" idx="0"/>
              <a:endCxn id="91" idx="4"/>
            </p:cNvCxnSpPr>
            <p:nvPr/>
          </p:nvCxnSpPr>
          <p:spPr>
            <a:xfrm rot="16200000" flipV="1">
              <a:off x="7116653" y="5344717"/>
              <a:ext cx="536026" cy="506267"/>
            </a:xfrm>
            <a:prstGeom prst="bentConnector3">
              <a:avLst>
                <a:gd name="adj1" fmla="val 52665"/>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7F27CE-44C8-4380-81C0-01A6E93B5860}"/>
                </a:ext>
              </a:extLst>
            </p:cNvPr>
            <p:cNvCxnSpPr>
              <a:cxnSpLocks/>
            </p:cNvCxnSpPr>
            <p:nvPr/>
          </p:nvCxnSpPr>
          <p:spPr>
            <a:xfrm>
              <a:off x="8324125" y="4878721"/>
              <a:ext cx="0" cy="57177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56">
              <a:extLst>
                <a:ext uri="{FF2B5EF4-FFF2-40B4-BE49-F238E27FC236}">
                  <a16:creationId xmlns:a16="http://schemas.microsoft.com/office/drawing/2014/main" id="{C9A4FB79-B010-70B3-5DB5-3DB9D236460E}"/>
                </a:ext>
              </a:extLst>
            </p:cNvPr>
            <p:cNvCxnSpPr>
              <a:cxnSpLocks/>
              <a:endCxn id="37" idx="6"/>
            </p:cNvCxnSpPr>
            <p:nvPr/>
          </p:nvCxnSpPr>
          <p:spPr>
            <a:xfrm rot="10800000" flipV="1">
              <a:off x="6582517" y="4668985"/>
              <a:ext cx="2394593" cy="630722"/>
            </a:xfrm>
            <a:prstGeom prst="bentConnector3">
              <a:avLst>
                <a:gd name="adj1" fmla="val 120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57">
              <a:extLst>
                <a:ext uri="{FF2B5EF4-FFF2-40B4-BE49-F238E27FC236}">
                  <a16:creationId xmlns:a16="http://schemas.microsoft.com/office/drawing/2014/main" id="{DCB45E84-2764-9DED-0551-62587E4278EB}"/>
                </a:ext>
              </a:extLst>
            </p:cNvPr>
            <p:cNvCxnSpPr>
              <a:cxnSpLocks/>
              <a:stCxn id="98" idx="0"/>
              <a:endCxn id="20" idx="3"/>
            </p:cNvCxnSpPr>
            <p:nvPr/>
          </p:nvCxnSpPr>
          <p:spPr>
            <a:xfrm rot="16200000" flipV="1">
              <a:off x="7812928" y="3916683"/>
              <a:ext cx="632377" cy="25863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58">
              <a:extLst>
                <a:ext uri="{FF2B5EF4-FFF2-40B4-BE49-F238E27FC236}">
                  <a16:creationId xmlns:a16="http://schemas.microsoft.com/office/drawing/2014/main" id="{54D603D9-78A2-F132-DD17-F0994923DC2B}"/>
                </a:ext>
              </a:extLst>
            </p:cNvPr>
            <p:cNvCxnSpPr>
              <a:stCxn id="16" idx="2"/>
              <a:endCxn id="39" idx="2"/>
            </p:cNvCxnSpPr>
            <p:nvPr/>
          </p:nvCxnSpPr>
          <p:spPr>
            <a:xfrm rot="16200000" flipH="1">
              <a:off x="8572246" y="3630004"/>
              <a:ext cx="233849" cy="34130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59">
              <a:extLst>
                <a:ext uri="{FF2B5EF4-FFF2-40B4-BE49-F238E27FC236}">
                  <a16:creationId xmlns:a16="http://schemas.microsoft.com/office/drawing/2014/main" id="{7BAFF133-BEEA-8073-F036-CA506FE4BF1B}"/>
                </a:ext>
              </a:extLst>
            </p:cNvPr>
            <p:cNvCxnSpPr>
              <a:cxnSpLocks/>
            </p:cNvCxnSpPr>
            <p:nvPr/>
          </p:nvCxnSpPr>
          <p:spPr>
            <a:xfrm rot="16200000" flipV="1">
              <a:off x="9619873" y="3627214"/>
              <a:ext cx="653583" cy="384919"/>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60">
              <a:extLst>
                <a:ext uri="{FF2B5EF4-FFF2-40B4-BE49-F238E27FC236}">
                  <a16:creationId xmlns:a16="http://schemas.microsoft.com/office/drawing/2014/main" id="{B0CB9FCF-6962-0459-083C-E95ABCE76286}"/>
                </a:ext>
              </a:extLst>
            </p:cNvPr>
            <p:cNvCxnSpPr>
              <a:cxnSpLocks/>
              <a:stCxn id="13" idx="3"/>
              <a:endCxn id="15" idx="1"/>
            </p:cNvCxnSpPr>
            <p:nvPr/>
          </p:nvCxnSpPr>
          <p:spPr>
            <a:xfrm flipV="1">
              <a:off x="7728555" y="3183179"/>
              <a:ext cx="497365" cy="19104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Connector: Elbow 61">
              <a:extLst>
                <a:ext uri="{FF2B5EF4-FFF2-40B4-BE49-F238E27FC236}">
                  <a16:creationId xmlns:a16="http://schemas.microsoft.com/office/drawing/2014/main" id="{B1ACB9BC-2883-3820-A728-805A70750D69}"/>
                </a:ext>
              </a:extLst>
            </p:cNvPr>
            <p:cNvCxnSpPr>
              <a:stCxn id="39" idx="4"/>
              <a:endCxn id="33" idx="0"/>
            </p:cNvCxnSpPr>
            <p:nvPr/>
          </p:nvCxnSpPr>
          <p:spPr>
            <a:xfrm rot="16200000" flipH="1">
              <a:off x="9295352" y="4226658"/>
              <a:ext cx="211324" cy="116175"/>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62">
              <a:extLst>
                <a:ext uri="{FF2B5EF4-FFF2-40B4-BE49-F238E27FC236}">
                  <a16:creationId xmlns:a16="http://schemas.microsoft.com/office/drawing/2014/main" id="{A677D0F4-D0DF-9916-104B-7868AED50887}"/>
                </a:ext>
              </a:extLst>
            </p:cNvPr>
            <p:cNvCxnSpPr>
              <a:stCxn id="35" idx="3"/>
              <a:endCxn id="94" idx="2"/>
            </p:cNvCxnSpPr>
            <p:nvPr/>
          </p:nvCxnSpPr>
          <p:spPr>
            <a:xfrm flipV="1">
              <a:off x="8659879" y="4723159"/>
              <a:ext cx="192881" cy="123124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63">
              <a:extLst>
                <a:ext uri="{FF2B5EF4-FFF2-40B4-BE49-F238E27FC236}">
                  <a16:creationId xmlns:a16="http://schemas.microsoft.com/office/drawing/2014/main" id="{A0BB9CB0-938E-D086-DFB7-0E98FD3B7AB9}"/>
                </a:ext>
              </a:extLst>
            </p:cNvPr>
            <p:cNvCxnSpPr>
              <a:stCxn id="92" idx="4"/>
              <a:endCxn id="34" idx="3"/>
            </p:cNvCxnSpPr>
            <p:nvPr/>
          </p:nvCxnSpPr>
          <p:spPr>
            <a:xfrm rot="5400000">
              <a:off x="9513969" y="4453237"/>
              <a:ext cx="214499" cy="2149699"/>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64">
              <a:extLst>
                <a:ext uri="{FF2B5EF4-FFF2-40B4-BE49-F238E27FC236}">
                  <a16:creationId xmlns:a16="http://schemas.microsoft.com/office/drawing/2014/main" id="{83D3FDD9-9140-FF8E-773B-88845560B830}"/>
                </a:ext>
              </a:extLst>
            </p:cNvPr>
            <p:cNvCxnSpPr>
              <a:cxnSpLocks/>
            </p:cNvCxnSpPr>
            <p:nvPr/>
          </p:nvCxnSpPr>
          <p:spPr>
            <a:xfrm flipV="1">
              <a:off x="8657330" y="2377770"/>
              <a:ext cx="645485" cy="394219"/>
            </a:xfrm>
            <a:prstGeom prst="bentConnector3">
              <a:avLst>
                <a:gd name="adj1" fmla="val 10017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65">
              <a:extLst>
                <a:ext uri="{FF2B5EF4-FFF2-40B4-BE49-F238E27FC236}">
                  <a16:creationId xmlns:a16="http://schemas.microsoft.com/office/drawing/2014/main" id="{858CCA15-08BA-12DC-F246-FBA35A8398EA}"/>
                </a:ext>
              </a:extLst>
            </p:cNvPr>
            <p:cNvCxnSpPr>
              <a:stCxn id="17" idx="3"/>
            </p:cNvCxnSpPr>
            <p:nvPr/>
          </p:nvCxnSpPr>
          <p:spPr>
            <a:xfrm>
              <a:off x="10320219" y="2561321"/>
              <a:ext cx="538322" cy="1293228"/>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66">
              <a:extLst>
                <a:ext uri="{FF2B5EF4-FFF2-40B4-BE49-F238E27FC236}">
                  <a16:creationId xmlns:a16="http://schemas.microsoft.com/office/drawing/2014/main" id="{03D2D7FE-8620-4017-7732-3C4BBDBCF620}"/>
                </a:ext>
              </a:extLst>
            </p:cNvPr>
            <p:cNvCxnSpPr>
              <a:cxnSpLocks/>
              <a:stCxn id="19" idx="3"/>
              <a:endCxn id="92" idx="7"/>
            </p:cNvCxnSpPr>
            <p:nvPr/>
          </p:nvCxnSpPr>
          <p:spPr>
            <a:xfrm>
              <a:off x="10801143" y="2176173"/>
              <a:ext cx="452678" cy="1898126"/>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67">
              <a:extLst>
                <a:ext uri="{FF2B5EF4-FFF2-40B4-BE49-F238E27FC236}">
                  <a16:creationId xmlns:a16="http://schemas.microsoft.com/office/drawing/2014/main" id="{E3784F81-051E-E2F3-1BE8-8C1A446F0781}"/>
                </a:ext>
              </a:extLst>
            </p:cNvPr>
            <p:cNvCxnSpPr>
              <a:cxnSpLocks/>
              <a:endCxn id="17" idx="1"/>
            </p:cNvCxnSpPr>
            <p:nvPr/>
          </p:nvCxnSpPr>
          <p:spPr>
            <a:xfrm flipV="1">
              <a:off x="8776657" y="2561321"/>
              <a:ext cx="1024362" cy="145308"/>
            </a:xfrm>
            <a:prstGeom prst="bentConnector3">
              <a:avLst>
                <a:gd name="adj1" fmla="val -160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68">
              <a:extLst>
                <a:ext uri="{FF2B5EF4-FFF2-40B4-BE49-F238E27FC236}">
                  <a16:creationId xmlns:a16="http://schemas.microsoft.com/office/drawing/2014/main" id="{03632635-71F8-1549-8AF6-54F4FF760328}"/>
                </a:ext>
              </a:extLst>
            </p:cNvPr>
            <p:cNvCxnSpPr>
              <a:cxnSpLocks/>
            </p:cNvCxnSpPr>
            <p:nvPr/>
          </p:nvCxnSpPr>
          <p:spPr>
            <a:xfrm rot="5400000">
              <a:off x="8415591" y="2579886"/>
              <a:ext cx="204552" cy="1"/>
            </a:xfrm>
            <a:prstGeom prst="bent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79E873E-1B6D-C8AF-6C4A-7487ABB737BF}"/>
                </a:ext>
              </a:extLst>
            </p:cNvPr>
            <p:cNvCxnSpPr>
              <a:cxnSpLocks/>
              <a:stCxn id="15" idx="0"/>
              <a:endCxn id="93" idx="2"/>
            </p:cNvCxnSpPr>
            <p:nvPr/>
          </p:nvCxnSpPr>
          <p:spPr>
            <a:xfrm flipV="1">
              <a:off x="8517979" y="2961747"/>
              <a:ext cx="1753" cy="1293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70">
              <a:extLst>
                <a:ext uri="{FF2B5EF4-FFF2-40B4-BE49-F238E27FC236}">
                  <a16:creationId xmlns:a16="http://schemas.microsoft.com/office/drawing/2014/main" id="{8352B2E7-6550-26BF-336C-9D87DA0A4556}"/>
                </a:ext>
              </a:extLst>
            </p:cNvPr>
            <p:cNvCxnSpPr>
              <a:cxnSpLocks/>
              <a:stCxn id="97" idx="1"/>
              <a:endCxn id="15" idx="3"/>
            </p:cNvCxnSpPr>
            <p:nvPr/>
          </p:nvCxnSpPr>
          <p:spPr>
            <a:xfrm rot="10800000">
              <a:off x="8810039" y="3183179"/>
              <a:ext cx="333111" cy="23588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71">
              <a:extLst>
                <a:ext uri="{FF2B5EF4-FFF2-40B4-BE49-F238E27FC236}">
                  <a16:creationId xmlns:a16="http://schemas.microsoft.com/office/drawing/2014/main" id="{890BC528-C1FC-047D-42A0-FC71E0A43523}"/>
                </a:ext>
              </a:extLst>
            </p:cNvPr>
            <p:cNvCxnSpPr>
              <a:stCxn id="97" idx="1"/>
              <a:endCxn id="16" idx="3"/>
            </p:cNvCxnSpPr>
            <p:nvPr/>
          </p:nvCxnSpPr>
          <p:spPr>
            <a:xfrm rot="10800000" flipV="1">
              <a:off x="8810037" y="3419060"/>
              <a:ext cx="333112" cy="17255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72">
              <a:extLst>
                <a:ext uri="{FF2B5EF4-FFF2-40B4-BE49-F238E27FC236}">
                  <a16:creationId xmlns:a16="http://schemas.microsoft.com/office/drawing/2014/main" id="{F4C324A4-616D-D575-A6F3-A930F1288002}"/>
                </a:ext>
              </a:extLst>
            </p:cNvPr>
            <p:cNvCxnSpPr>
              <a:stCxn id="95" idx="3"/>
              <a:endCxn id="37" idx="0"/>
            </p:cNvCxnSpPr>
            <p:nvPr/>
          </p:nvCxnSpPr>
          <p:spPr>
            <a:xfrm>
              <a:off x="6019594" y="4631038"/>
              <a:ext cx="167772" cy="36125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73">
              <a:extLst>
                <a:ext uri="{FF2B5EF4-FFF2-40B4-BE49-F238E27FC236}">
                  <a16:creationId xmlns:a16="http://schemas.microsoft.com/office/drawing/2014/main" id="{B26ABE53-FF62-5009-B089-8293AB4911D5}"/>
                </a:ext>
              </a:extLst>
            </p:cNvPr>
            <p:cNvCxnSpPr>
              <a:cxnSpLocks/>
              <a:stCxn id="15" idx="2"/>
              <a:endCxn id="16" idx="0"/>
            </p:cNvCxnSpPr>
            <p:nvPr/>
          </p:nvCxnSpPr>
          <p:spPr>
            <a:xfrm rot="16200000" flipH="1">
              <a:off x="8406153" y="3387125"/>
              <a:ext cx="224190" cy="539"/>
            </a:xfrm>
            <a:prstGeom prst="bent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E43105DC-DBD4-A85A-B294-ED2F9B4CF708}"/>
                </a:ext>
              </a:extLst>
            </p:cNvPr>
            <p:cNvSpPr/>
            <p:nvPr/>
          </p:nvSpPr>
          <p:spPr>
            <a:xfrm>
              <a:off x="9937544" y="2782091"/>
              <a:ext cx="881707" cy="614828"/>
            </a:xfrm>
            <a:prstGeom prst="ellipse">
              <a:avLst/>
            </a:prstGeom>
            <a:solidFill>
              <a:srgbClr val="C5CAD1"/>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Industrial &amp;</a:t>
              </a:r>
            </a:p>
            <a:p>
              <a:pPr algn="ctr"/>
              <a:r>
                <a:rPr lang="en-CA" sz="700" b="1" dirty="0">
                  <a:solidFill>
                    <a:schemeClr val="bg2">
                      <a:lumMod val="10000"/>
                    </a:schemeClr>
                  </a:solidFill>
                  <a:latin typeface="Roboto" panose="02000000000000000000" pitchFamily="2" charset="0"/>
                  <a:ea typeface="Roboto" panose="02000000000000000000" pitchFamily="2" charset="0"/>
                </a:rPr>
                <a:t>Household</a:t>
              </a:r>
            </a:p>
            <a:p>
              <a:pPr algn="ctr"/>
              <a:r>
                <a:rPr lang="en-CA" sz="700" b="1" dirty="0">
                  <a:solidFill>
                    <a:schemeClr val="bg2">
                      <a:lumMod val="10000"/>
                    </a:schemeClr>
                  </a:solidFill>
                  <a:latin typeface="Roboto" panose="02000000000000000000" pitchFamily="2" charset="0"/>
                  <a:ea typeface="Roboto" panose="02000000000000000000" pitchFamily="2" charset="0"/>
                </a:rPr>
                <a:t>ANTIBACTERIAL</a:t>
              </a:r>
            </a:p>
            <a:p>
              <a:pPr algn="ctr"/>
              <a:r>
                <a:rPr lang="en-CA" sz="700" b="1" dirty="0">
                  <a:solidFill>
                    <a:schemeClr val="bg2">
                      <a:lumMod val="10000"/>
                    </a:schemeClr>
                  </a:solidFill>
                  <a:latin typeface="Roboto" panose="02000000000000000000" pitchFamily="2" charset="0"/>
                  <a:ea typeface="Roboto" panose="02000000000000000000" pitchFamily="2" charset="0"/>
                </a:rPr>
                <a:t>CHEMICALS</a:t>
              </a:r>
            </a:p>
          </p:txBody>
        </p:sp>
        <p:sp>
          <p:nvSpPr>
            <p:cNvPr id="91" name="Oval 90">
              <a:extLst>
                <a:ext uri="{FF2B5EF4-FFF2-40B4-BE49-F238E27FC236}">
                  <a16:creationId xmlns:a16="http://schemas.microsoft.com/office/drawing/2014/main" id="{02E5742A-117C-3DF7-1B98-48412CE9E691}"/>
                </a:ext>
              </a:extLst>
            </p:cNvPr>
            <p:cNvSpPr/>
            <p:nvPr/>
          </p:nvSpPr>
          <p:spPr>
            <a:xfrm>
              <a:off x="6433154" y="3933082"/>
              <a:ext cx="1396756" cy="1396756"/>
            </a:xfrm>
            <a:prstGeom prst="ellipse">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FOOD</a:t>
              </a:r>
            </a:p>
            <a:p>
              <a:pPr algn="ctr"/>
              <a:r>
                <a:rPr lang="en-CA" sz="700" b="1" dirty="0">
                  <a:solidFill>
                    <a:schemeClr val="bg2">
                      <a:lumMod val="10000"/>
                    </a:schemeClr>
                  </a:solidFill>
                  <a:latin typeface="Roboto" panose="02000000000000000000" pitchFamily="2" charset="0"/>
                  <a:ea typeface="Roboto" panose="02000000000000000000" pitchFamily="2" charset="0"/>
                </a:rPr>
                <a:t>ANIMALS</a:t>
              </a:r>
            </a:p>
          </p:txBody>
        </p:sp>
        <p:sp>
          <p:nvSpPr>
            <p:cNvPr id="92" name="Oval 91">
              <a:extLst>
                <a:ext uri="{FF2B5EF4-FFF2-40B4-BE49-F238E27FC236}">
                  <a16:creationId xmlns:a16="http://schemas.microsoft.com/office/drawing/2014/main" id="{6D769628-9BB1-201E-7313-BDD9E91076D5}"/>
                </a:ext>
              </a:extLst>
            </p:cNvPr>
            <p:cNvSpPr/>
            <p:nvPr/>
          </p:nvSpPr>
          <p:spPr>
            <a:xfrm>
              <a:off x="9907283" y="3843270"/>
              <a:ext cx="1577567" cy="1577567"/>
            </a:xfrm>
            <a:prstGeom prst="ellipse">
              <a:avLst/>
            </a:prstGeom>
            <a:solidFill>
              <a:srgbClr val="FEF1B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HUMAN</a:t>
              </a:r>
            </a:p>
          </p:txBody>
        </p:sp>
        <p:sp>
          <p:nvSpPr>
            <p:cNvPr id="93" name="Rectangle 92">
              <a:extLst>
                <a:ext uri="{FF2B5EF4-FFF2-40B4-BE49-F238E27FC236}">
                  <a16:creationId xmlns:a16="http://schemas.microsoft.com/office/drawing/2014/main" id="{C27D1C3B-4308-C84D-4220-5471D14CDC94}"/>
                </a:ext>
              </a:extLst>
            </p:cNvPr>
            <p:cNvSpPr/>
            <p:nvPr/>
          </p:nvSpPr>
          <p:spPr>
            <a:xfrm>
              <a:off x="8228213" y="2682162"/>
              <a:ext cx="583038" cy="27958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Rivers and Streams</a:t>
              </a:r>
            </a:p>
          </p:txBody>
        </p:sp>
        <p:sp>
          <p:nvSpPr>
            <p:cNvPr id="94" name="Rectangle 93">
              <a:extLst>
                <a:ext uri="{FF2B5EF4-FFF2-40B4-BE49-F238E27FC236}">
                  <a16:creationId xmlns:a16="http://schemas.microsoft.com/office/drawing/2014/main" id="{E4FECFA3-876B-1A65-3786-6E07BB6810C9}"/>
                </a:ext>
              </a:extLst>
            </p:cNvPr>
            <p:cNvSpPr/>
            <p:nvPr/>
          </p:nvSpPr>
          <p:spPr>
            <a:xfrm>
              <a:off x="8667022" y="4538916"/>
              <a:ext cx="371476" cy="18424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Meat</a:t>
              </a:r>
            </a:p>
          </p:txBody>
        </p:sp>
        <p:sp>
          <p:nvSpPr>
            <p:cNvPr id="95" name="Rectangle 94">
              <a:extLst>
                <a:ext uri="{FF2B5EF4-FFF2-40B4-BE49-F238E27FC236}">
                  <a16:creationId xmlns:a16="http://schemas.microsoft.com/office/drawing/2014/main" id="{78B99903-0CF6-E44A-79F9-9EF868863EB1}"/>
                </a:ext>
              </a:extLst>
            </p:cNvPr>
            <p:cNvSpPr/>
            <p:nvPr/>
          </p:nvSpPr>
          <p:spPr>
            <a:xfrm>
              <a:off x="5617163" y="4299230"/>
              <a:ext cx="402431" cy="663615"/>
            </a:xfrm>
            <a:prstGeom prst="rect">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Animal</a:t>
              </a:r>
            </a:p>
            <a:p>
              <a:pPr algn="ctr"/>
              <a:r>
                <a:rPr lang="en-CA" sz="700" b="1" dirty="0">
                  <a:solidFill>
                    <a:schemeClr val="bg2">
                      <a:lumMod val="10000"/>
                    </a:schemeClr>
                  </a:solidFill>
                  <a:latin typeface="Roboto" panose="02000000000000000000" pitchFamily="2" charset="0"/>
                  <a:ea typeface="Roboto" panose="02000000000000000000" pitchFamily="2" charset="0"/>
                </a:rPr>
                <a:t>Feeds</a:t>
              </a:r>
            </a:p>
          </p:txBody>
        </p:sp>
        <p:cxnSp>
          <p:nvCxnSpPr>
            <p:cNvPr id="96" name="Straight Arrow Connector 95">
              <a:extLst>
                <a:ext uri="{FF2B5EF4-FFF2-40B4-BE49-F238E27FC236}">
                  <a16:creationId xmlns:a16="http://schemas.microsoft.com/office/drawing/2014/main" id="{66C20C38-776F-D0F6-26D8-2C2FCA454E97}"/>
                </a:ext>
              </a:extLst>
            </p:cNvPr>
            <p:cNvCxnSpPr>
              <a:cxnSpLocks/>
            </p:cNvCxnSpPr>
            <p:nvPr/>
          </p:nvCxnSpPr>
          <p:spPr>
            <a:xfrm>
              <a:off x="9449453" y="3313639"/>
              <a:ext cx="0" cy="34732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F281F9-F7D3-9BC8-43A9-08579886C88D}"/>
                </a:ext>
              </a:extLst>
            </p:cNvPr>
            <p:cNvSpPr/>
            <p:nvPr/>
          </p:nvSpPr>
          <p:spPr>
            <a:xfrm>
              <a:off x="9143149" y="3326939"/>
              <a:ext cx="611055" cy="184243"/>
            </a:xfrm>
            <a:prstGeom prst="rect">
              <a:avLst/>
            </a:prstGeom>
            <a:solidFill>
              <a:srgbClr val="DAE0BC"/>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Sewage</a:t>
              </a:r>
            </a:p>
          </p:txBody>
        </p:sp>
        <p:sp>
          <p:nvSpPr>
            <p:cNvPr id="98" name="Rectangle 97">
              <a:extLst>
                <a:ext uri="{FF2B5EF4-FFF2-40B4-BE49-F238E27FC236}">
                  <a16:creationId xmlns:a16="http://schemas.microsoft.com/office/drawing/2014/main" id="{62E44FE8-33A0-29EB-AE82-C2A7F865C541}"/>
                </a:ext>
              </a:extLst>
            </p:cNvPr>
            <p:cNvSpPr/>
            <p:nvPr/>
          </p:nvSpPr>
          <p:spPr>
            <a:xfrm>
              <a:off x="7942775" y="4362186"/>
              <a:ext cx="631312" cy="53770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Commercial</a:t>
              </a:r>
            </a:p>
            <a:p>
              <a:pPr algn="ctr"/>
              <a:r>
                <a:rPr lang="en-CA" sz="700" b="1" dirty="0">
                  <a:solidFill>
                    <a:schemeClr val="bg2">
                      <a:lumMod val="10000"/>
                    </a:schemeClr>
                  </a:solidFill>
                  <a:latin typeface="Roboto" panose="02000000000000000000" pitchFamily="2" charset="0"/>
                  <a:ea typeface="Roboto" panose="02000000000000000000" pitchFamily="2" charset="0"/>
                </a:rPr>
                <a:t>Abattoirs /</a:t>
              </a:r>
            </a:p>
            <a:p>
              <a:pPr algn="ctr"/>
              <a:r>
                <a:rPr lang="en-CA" sz="700" b="1" dirty="0">
                  <a:solidFill>
                    <a:schemeClr val="bg2">
                      <a:lumMod val="10000"/>
                    </a:schemeClr>
                  </a:solidFill>
                  <a:latin typeface="Roboto" panose="02000000000000000000" pitchFamily="2" charset="0"/>
                  <a:ea typeface="Roboto" panose="02000000000000000000" pitchFamily="2" charset="0"/>
                </a:rPr>
                <a:t>Processing</a:t>
              </a:r>
            </a:p>
            <a:p>
              <a:pPr algn="ctr"/>
              <a:r>
                <a:rPr lang="en-CA" sz="700" b="1" dirty="0">
                  <a:solidFill>
                    <a:schemeClr val="bg2">
                      <a:lumMod val="10000"/>
                    </a:schemeClr>
                  </a:solidFill>
                  <a:latin typeface="Roboto" panose="02000000000000000000" pitchFamily="2" charset="0"/>
                  <a:ea typeface="Roboto" panose="02000000000000000000" pitchFamily="2" charset="0"/>
                </a:rPr>
                <a:t>Plants</a:t>
              </a:r>
            </a:p>
          </p:txBody>
        </p:sp>
        <p:sp>
          <p:nvSpPr>
            <p:cNvPr id="99" name="Oval 98">
              <a:extLst>
                <a:ext uri="{FF2B5EF4-FFF2-40B4-BE49-F238E27FC236}">
                  <a16:creationId xmlns:a16="http://schemas.microsoft.com/office/drawing/2014/main" id="{BE22E4B4-05A6-39F2-CB7B-750ADFB3B9C3}"/>
                </a:ext>
              </a:extLst>
            </p:cNvPr>
            <p:cNvSpPr/>
            <p:nvPr/>
          </p:nvSpPr>
          <p:spPr>
            <a:xfrm>
              <a:off x="7359736" y="4581374"/>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POULTRY</a:t>
              </a:r>
            </a:p>
          </p:txBody>
        </p:sp>
        <p:sp>
          <p:nvSpPr>
            <p:cNvPr id="100" name="Oval 99">
              <a:extLst>
                <a:ext uri="{FF2B5EF4-FFF2-40B4-BE49-F238E27FC236}">
                  <a16:creationId xmlns:a16="http://schemas.microsoft.com/office/drawing/2014/main" id="{D9EEFC42-58A0-DAC3-FD7A-5C8F91A8E5DE}"/>
                </a:ext>
              </a:extLst>
            </p:cNvPr>
            <p:cNvSpPr/>
            <p:nvPr/>
          </p:nvSpPr>
          <p:spPr>
            <a:xfrm>
              <a:off x="7318991" y="4205298"/>
              <a:ext cx="402996" cy="333981"/>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CATTLE</a:t>
              </a:r>
            </a:p>
          </p:txBody>
        </p:sp>
        <p:sp>
          <p:nvSpPr>
            <p:cNvPr id="101" name="Oval 100">
              <a:extLst>
                <a:ext uri="{FF2B5EF4-FFF2-40B4-BE49-F238E27FC236}">
                  <a16:creationId xmlns:a16="http://schemas.microsoft.com/office/drawing/2014/main" id="{49CE6F98-33E3-5AD8-5B96-9E6AE91D58C1}"/>
                </a:ext>
              </a:extLst>
            </p:cNvPr>
            <p:cNvSpPr/>
            <p:nvPr/>
          </p:nvSpPr>
          <p:spPr>
            <a:xfrm>
              <a:off x="6799968" y="4840639"/>
              <a:ext cx="661989" cy="435496"/>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OHER</a:t>
              </a:r>
            </a:p>
            <a:p>
              <a:pPr algn="ctr"/>
              <a:r>
                <a:rPr lang="en-CA" sz="700" b="1" dirty="0">
                  <a:solidFill>
                    <a:schemeClr val="bg2">
                      <a:lumMod val="10000"/>
                    </a:schemeClr>
                  </a:solidFill>
                  <a:latin typeface="Roboto" panose="02000000000000000000" pitchFamily="2" charset="0"/>
                  <a:ea typeface="Roboto" panose="02000000000000000000" pitchFamily="2" charset="0"/>
                </a:rPr>
                <a:t>FARMED</a:t>
              </a:r>
            </a:p>
            <a:p>
              <a:pPr algn="ctr"/>
              <a:r>
                <a:rPr lang="en-CA" sz="700" b="1" dirty="0">
                  <a:solidFill>
                    <a:schemeClr val="bg2">
                      <a:lumMod val="10000"/>
                    </a:schemeClr>
                  </a:solidFill>
                  <a:latin typeface="Roboto" panose="02000000000000000000" pitchFamily="2" charset="0"/>
                  <a:ea typeface="Roboto" panose="02000000000000000000" pitchFamily="2" charset="0"/>
                </a:rPr>
                <a:t>LIVESTOCK</a:t>
              </a:r>
            </a:p>
          </p:txBody>
        </p:sp>
        <p:sp>
          <p:nvSpPr>
            <p:cNvPr id="102" name="Oval 101">
              <a:extLst>
                <a:ext uri="{FF2B5EF4-FFF2-40B4-BE49-F238E27FC236}">
                  <a16:creationId xmlns:a16="http://schemas.microsoft.com/office/drawing/2014/main" id="{3910D5B8-CD27-D281-0735-702B9460DE91}"/>
                </a:ext>
              </a:extLst>
            </p:cNvPr>
            <p:cNvSpPr/>
            <p:nvPr/>
          </p:nvSpPr>
          <p:spPr>
            <a:xfrm>
              <a:off x="6537146" y="4205298"/>
              <a:ext cx="402996" cy="333981"/>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SHEEP</a:t>
              </a:r>
            </a:p>
          </p:txBody>
        </p:sp>
        <p:sp>
          <p:nvSpPr>
            <p:cNvPr id="103" name="Oval 102">
              <a:extLst>
                <a:ext uri="{FF2B5EF4-FFF2-40B4-BE49-F238E27FC236}">
                  <a16:creationId xmlns:a16="http://schemas.microsoft.com/office/drawing/2014/main" id="{71110693-AB5E-B91A-886B-128FA5DB95C0}"/>
                </a:ext>
              </a:extLst>
            </p:cNvPr>
            <p:cNvSpPr/>
            <p:nvPr/>
          </p:nvSpPr>
          <p:spPr>
            <a:xfrm>
              <a:off x="6469650" y="4581374"/>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VEAL</a:t>
              </a:r>
            </a:p>
            <a:p>
              <a:pPr algn="ctr"/>
              <a:r>
                <a:rPr lang="en-CA" sz="700" b="1" dirty="0">
                  <a:solidFill>
                    <a:schemeClr val="bg2">
                      <a:lumMod val="10000"/>
                    </a:schemeClr>
                  </a:solidFill>
                  <a:latin typeface="Roboto" panose="02000000000000000000" pitchFamily="2" charset="0"/>
                  <a:ea typeface="Roboto" panose="02000000000000000000" pitchFamily="2" charset="0"/>
                </a:rPr>
                <a:t>CALVES</a:t>
              </a:r>
            </a:p>
          </p:txBody>
        </p:sp>
        <p:sp>
          <p:nvSpPr>
            <p:cNvPr id="104" name="Oval 103">
              <a:extLst>
                <a:ext uri="{FF2B5EF4-FFF2-40B4-BE49-F238E27FC236}">
                  <a16:creationId xmlns:a16="http://schemas.microsoft.com/office/drawing/2014/main" id="{87D1F9CF-C4A2-BD3A-BC46-2EDC0D3B6067}"/>
                </a:ext>
              </a:extLst>
            </p:cNvPr>
            <p:cNvSpPr/>
            <p:nvPr/>
          </p:nvSpPr>
          <p:spPr>
            <a:xfrm>
              <a:off x="6913252" y="3965111"/>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POULTRY</a:t>
              </a:r>
            </a:p>
          </p:txBody>
        </p:sp>
        <p:grpSp>
          <p:nvGrpSpPr>
            <p:cNvPr id="105" name="Group 104">
              <a:extLst>
                <a:ext uri="{FF2B5EF4-FFF2-40B4-BE49-F238E27FC236}">
                  <a16:creationId xmlns:a16="http://schemas.microsoft.com/office/drawing/2014/main" id="{F7F8300D-1817-9F13-A267-F78303E0991F}"/>
                </a:ext>
              </a:extLst>
            </p:cNvPr>
            <p:cNvGrpSpPr/>
            <p:nvPr/>
          </p:nvGrpSpPr>
          <p:grpSpPr>
            <a:xfrm>
              <a:off x="10015416" y="4086800"/>
              <a:ext cx="1362923" cy="1089922"/>
              <a:chOff x="9999324" y="4075383"/>
              <a:chExt cx="1385608" cy="1108063"/>
            </a:xfrm>
          </p:grpSpPr>
          <p:sp>
            <p:nvSpPr>
              <p:cNvPr id="106" name="Oval 105">
                <a:extLst>
                  <a:ext uri="{FF2B5EF4-FFF2-40B4-BE49-F238E27FC236}">
                    <a16:creationId xmlns:a16="http://schemas.microsoft.com/office/drawing/2014/main" id="{D2772064-98B1-98AB-0FB3-925F567F0457}"/>
                  </a:ext>
                </a:extLst>
              </p:cNvPr>
              <p:cNvSpPr/>
              <p:nvPr/>
            </p:nvSpPr>
            <p:spPr>
              <a:xfrm>
                <a:off x="9999324" y="4075383"/>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HOSPITALIZED</a:t>
                </a:r>
              </a:p>
            </p:txBody>
          </p:sp>
          <p:sp>
            <p:nvSpPr>
              <p:cNvPr id="107" name="Oval 106">
                <a:extLst>
                  <a:ext uri="{FF2B5EF4-FFF2-40B4-BE49-F238E27FC236}">
                    <a16:creationId xmlns:a16="http://schemas.microsoft.com/office/drawing/2014/main" id="{700892E8-6A05-4959-DC8D-A2760E0FE8F9}"/>
                  </a:ext>
                </a:extLst>
              </p:cNvPr>
              <p:cNvSpPr/>
              <p:nvPr/>
            </p:nvSpPr>
            <p:spPr>
              <a:xfrm>
                <a:off x="10704214" y="4075383"/>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COMMUNITY</a:t>
                </a:r>
              </a:p>
              <a:p>
                <a:pPr algn="ctr"/>
                <a:r>
                  <a:rPr lang="en-CA" sz="700" b="1" dirty="0">
                    <a:solidFill>
                      <a:schemeClr val="bg2">
                        <a:lumMod val="10000"/>
                      </a:schemeClr>
                    </a:solidFill>
                    <a:latin typeface="Roboto" panose="02000000000000000000" pitchFamily="2" charset="0"/>
                    <a:ea typeface="Roboto" panose="02000000000000000000" pitchFamily="2" charset="0"/>
                  </a:rPr>
                  <a:t>URBAN AND</a:t>
                </a:r>
              </a:p>
              <a:p>
                <a:pPr algn="ctr"/>
                <a:r>
                  <a:rPr lang="en-CA" sz="700" b="1" dirty="0">
                    <a:solidFill>
                      <a:schemeClr val="bg2">
                        <a:lumMod val="10000"/>
                      </a:schemeClr>
                    </a:solidFill>
                    <a:latin typeface="Roboto" panose="02000000000000000000" pitchFamily="2" charset="0"/>
                    <a:ea typeface="Roboto" panose="02000000000000000000" pitchFamily="2" charset="0"/>
                  </a:rPr>
                  <a:t>RURAL</a:t>
                </a:r>
              </a:p>
            </p:txBody>
          </p:sp>
          <p:sp>
            <p:nvSpPr>
              <p:cNvPr id="108" name="Oval 107">
                <a:extLst>
                  <a:ext uri="{FF2B5EF4-FFF2-40B4-BE49-F238E27FC236}">
                    <a16:creationId xmlns:a16="http://schemas.microsoft.com/office/drawing/2014/main" id="{3FE14E87-1A0E-C194-0C67-2903EA86E079}"/>
                  </a:ext>
                </a:extLst>
              </p:cNvPr>
              <p:cNvSpPr/>
              <p:nvPr/>
            </p:nvSpPr>
            <p:spPr>
              <a:xfrm>
                <a:off x="9999324" y="4644848"/>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EXTENDED</a:t>
                </a:r>
              </a:p>
              <a:p>
                <a:pPr algn="ctr"/>
                <a:r>
                  <a:rPr lang="en-CA" sz="700" b="1" dirty="0">
                    <a:solidFill>
                      <a:schemeClr val="bg2">
                        <a:lumMod val="10000"/>
                      </a:schemeClr>
                    </a:solidFill>
                    <a:latin typeface="Roboto" panose="02000000000000000000" pitchFamily="2" charset="0"/>
                    <a:ea typeface="Roboto" panose="02000000000000000000" pitchFamily="2" charset="0"/>
                  </a:rPr>
                  <a:t>CARE</a:t>
                </a:r>
              </a:p>
              <a:p>
                <a:pPr algn="ctr"/>
                <a:r>
                  <a:rPr lang="en-CA" sz="700" b="1" dirty="0">
                    <a:solidFill>
                      <a:schemeClr val="bg2">
                        <a:lumMod val="10000"/>
                      </a:schemeClr>
                    </a:solidFill>
                    <a:latin typeface="Roboto" panose="02000000000000000000" pitchFamily="2" charset="0"/>
                    <a:ea typeface="Roboto" panose="02000000000000000000" pitchFamily="2" charset="0"/>
                  </a:rPr>
                  <a:t>FACILITIES</a:t>
                </a:r>
              </a:p>
            </p:txBody>
          </p:sp>
          <p:sp>
            <p:nvSpPr>
              <p:cNvPr id="109" name="Oval 108">
                <a:extLst>
                  <a:ext uri="{FF2B5EF4-FFF2-40B4-BE49-F238E27FC236}">
                    <a16:creationId xmlns:a16="http://schemas.microsoft.com/office/drawing/2014/main" id="{ACB598C3-0C43-3A82-41D8-B88B913451C4}"/>
                  </a:ext>
                </a:extLst>
              </p:cNvPr>
              <p:cNvSpPr/>
              <p:nvPr/>
            </p:nvSpPr>
            <p:spPr>
              <a:xfrm>
                <a:off x="10704214" y="4644818"/>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TRAVELLERS</a:t>
                </a:r>
              </a:p>
            </p:txBody>
          </p:sp>
        </p:grpSp>
      </p:grpSp>
      <p:sp>
        <p:nvSpPr>
          <p:cNvPr id="110" name="Google Shape;570;p50">
            <a:extLst>
              <a:ext uri="{FF2B5EF4-FFF2-40B4-BE49-F238E27FC236}">
                <a16:creationId xmlns:a16="http://schemas.microsoft.com/office/drawing/2014/main" id="{85BD7751-1E4B-D88A-AE9E-46022EDBDB59}"/>
              </a:ext>
            </a:extLst>
          </p:cNvPr>
          <p:cNvSpPr txBox="1"/>
          <p:nvPr/>
        </p:nvSpPr>
        <p:spPr>
          <a:xfrm>
            <a:off x="331912" y="2690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cs typeface="Calibri"/>
                <a:sym typeface="Calibri"/>
              </a:rPr>
              <a:t>AMR is a ‘One Health’ &amp; ‘Wicked’ Problem</a:t>
            </a:r>
            <a:endParaRPr dirty="0"/>
          </a:p>
        </p:txBody>
      </p:sp>
      <p:sp>
        <p:nvSpPr>
          <p:cNvPr id="111" name="Oval 110">
            <a:extLst>
              <a:ext uri="{FF2B5EF4-FFF2-40B4-BE49-F238E27FC236}">
                <a16:creationId xmlns:a16="http://schemas.microsoft.com/office/drawing/2014/main" id="{E69E7947-2713-CCA0-ABA8-707332A8E05C}"/>
              </a:ext>
            </a:extLst>
          </p:cNvPr>
          <p:cNvSpPr/>
          <p:nvPr/>
        </p:nvSpPr>
        <p:spPr>
          <a:xfrm>
            <a:off x="5897012" y="3269025"/>
            <a:ext cx="1577567" cy="1583875"/>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756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90BBD5-D687-3892-9322-4FD764ADC60E}"/>
            </a:ext>
          </a:extLst>
        </p:cNvPr>
        <p:cNvGrpSpPr/>
        <p:nvPr/>
      </p:nvGrpSpPr>
      <p:grpSpPr>
        <a:xfrm>
          <a:off x="0" y="0"/>
          <a:ext cx="0" cy="0"/>
          <a:chOff x="0" y="0"/>
          <a:chExt cx="0" cy="0"/>
        </a:xfrm>
      </p:grpSpPr>
      <p:pic>
        <p:nvPicPr>
          <p:cNvPr id="2" name="Picture 1" descr="vmworld-2013-three-quirky-ways-to-simplify-dr-with-vmware-site-recovery-manager-21-638.jpg">
            <a:extLst>
              <a:ext uri="{FF2B5EF4-FFF2-40B4-BE49-F238E27FC236}">
                <a16:creationId xmlns:a16="http://schemas.microsoft.com/office/drawing/2014/main" id="{CB459788-9A44-12BD-8FB9-AF60539D2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4" name="Rectangle 3">
            <a:extLst>
              <a:ext uri="{FF2B5EF4-FFF2-40B4-BE49-F238E27FC236}">
                <a16:creationId xmlns:a16="http://schemas.microsoft.com/office/drawing/2014/main" id="{F2F09C21-BCCB-2702-F4F9-DA9A5D6F256C}"/>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5" name="Rectangle 4">
            <a:extLst>
              <a:ext uri="{FF2B5EF4-FFF2-40B4-BE49-F238E27FC236}">
                <a16:creationId xmlns:a16="http://schemas.microsoft.com/office/drawing/2014/main" id="{346BDA6D-2CBF-C39A-0BB0-EAC50B73456F}"/>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7" name="TextBox 6">
            <a:extLst>
              <a:ext uri="{FF2B5EF4-FFF2-40B4-BE49-F238E27FC236}">
                <a16:creationId xmlns:a16="http://schemas.microsoft.com/office/drawing/2014/main" id="{132D9449-C190-D7E9-9F66-05BB7AFB29EE}"/>
              </a:ext>
            </a:extLst>
          </p:cNvPr>
          <p:cNvSpPr txBox="1"/>
          <p:nvPr/>
        </p:nvSpPr>
        <p:spPr>
          <a:xfrm>
            <a:off x="361557" y="5005682"/>
            <a:ext cx="4719729" cy="261610"/>
          </a:xfrm>
          <a:prstGeom prst="rect">
            <a:avLst/>
          </a:prstGeom>
          <a:noFill/>
        </p:spPr>
        <p:txBody>
          <a:bodyPr wrap="square" rtlCol="0">
            <a:spAutoFit/>
          </a:bodyPr>
          <a:lstStyle/>
          <a:p>
            <a:pPr algn="ctr"/>
            <a:r>
              <a:rPr lang="en-US" sz="1100" dirty="0">
                <a:solidFill>
                  <a:schemeClr val="bg1"/>
                </a:solidFill>
                <a:cs typeface="Impact"/>
              </a:rPr>
              <a:t>Donald Rumsfeld (US Secretary of Defense 1975-1977, 2001-2006)</a:t>
            </a:r>
          </a:p>
        </p:txBody>
      </p:sp>
    </p:spTree>
    <p:extLst>
      <p:ext uri="{BB962C8B-B14F-4D97-AF65-F5344CB8AC3E}">
        <p14:creationId xmlns:p14="http://schemas.microsoft.com/office/powerpoint/2010/main" val="9537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C64707-3A5E-E4D1-D90F-609F0E02420F}"/>
            </a:ext>
          </a:extLst>
        </p:cNvPr>
        <p:cNvGrpSpPr/>
        <p:nvPr/>
      </p:nvGrpSpPr>
      <p:grpSpPr>
        <a:xfrm>
          <a:off x="0" y="0"/>
          <a:ext cx="0" cy="0"/>
          <a:chOff x="0" y="0"/>
          <a:chExt cx="0" cy="0"/>
        </a:xfrm>
      </p:grpSpPr>
      <p:sp>
        <p:nvSpPr>
          <p:cNvPr id="3" name="Google Shape;158;p17">
            <a:extLst>
              <a:ext uri="{FF2B5EF4-FFF2-40B4-BE49-F238E27FC236}">
                <a16:creationId xmlns:a16="http://schemas.microsoft.com/office/drawing/2014/main" id="{F212B860-52A7-9643-772A-5678B636954D}"/>
              </a:ext>
            </a:extLst>
          </p:cNvPr>
          <p:cNvSpPr txBox="1"/>
          <p:nvPr/>
        </p:nvSpPr>
        <p:spPr>
          <a:xfrm>
            <a:off x="0" y="6582167"/>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https://</a:t>
            </a:r>
            <a:r>
              <a:rPr lang="en-US" sz="1100" dirty="0" err="1">
                <a:solidFill>
                  <a:schemeClr val="lt1"/>
                </a:solidFill>
                <a:latin typeface="Calibri"/>
                <a:ea typeface="Calibri"/>
                <a:cs typeface="Calibri"/>
                <a:sym typeface="Calibri"/>
              </a:rPr>
              <a:t>www.gov.uk</a:t>
            </a:r>
            <a:r>
              <a:rPr lang="en-US" sz="1100" dirty="0">
                <a:solidFill>
                  <a:schemeClr val="lt1"/>
                </a:solidFill>
                <a:latin typeface="Calibri"/>
                <a:ea typeface="Calibri"/>
                <a:cs typeface="Calibri"/>
                <a:sym typeface="Calibri"/>
              </a:rPr>
              <a:t>/government/publications/antimicrobial-resistance-</a:t>
            </a:r>
            <a:r>
              <a:rPr lang="en-US" sz="1100" dirty="0" err="1">
                <a:solidFill>
                  <a:schemeClr val="lt1"/>
                </a:solidFill>
                <a:latin typeface="Calibri"/>
                <a:ea typeface="Calibri"/>
                <a:cs typeface="Calibri"/>
                <a:sym typeface="Calibri"/>
              </a:rPr>
              <a:t>amr</a:t>
            </a:r>
            <a:r>
              <a:rPr lang="en-US" sz="1100" dirty="0">
                <a:solidFill>
                  <a:schemeClr val="lt1"/>
                </a:solidFill>
                <a:latin typeface="Calibri"/>
                <a:ea typeface="Calibri"/>
                <a:cs typeface="Calibri"/>
                <a:sym typeface="Calibri"/>
              </a:rPr>
              <a:t>-systems-map</a:t>
            </a:r>
            <a:endParaRPr dirty="0"/>
          </a:p>
        </p:txBody>
      </p:sp>
      <p:pic>
        <p:nvPicPr>
          <p:cNvPr id="6" name="Picture 5" descr="Diagram&#10;&#10;Description automatically generated">
            <a:extLst>
              <a:ext uri="{FF2B5EF4-FFF2-40B4-BE49-F238E27FC236}">
                <a16:creationId xmlns:a16="http://schemas.microsoft.com/office/drawing/2014/main" id="{68E707BD-C01D-7C07-158F-F3E9B4E3D903}"/>
              </a:ext>
            </a:extLst>
          </p:cNvPr>
          <p:cNvPicPr>
            <a:picLocks noChangeAspect="1"/>
          </p:cNvPicPr>
          <p:nvPr/>
        </p:nvPicPr>
        <p:blipFill>
          <a:blip r:embed="rId2"/>
          <a:stretch>
            <a:fillRect/>
          </a:stretch>
        </p:blipFill>
        <p:spPr>
          <a:xfrm>
            <a:off x="395926" y="194783"/>
            <a:ext cx="4006392" cy="2867150"/>
          </a:xfrm>
          <a:prstGeom prst="rect">
            <a:avLst/>
          </a:prstGeom>
        </p:spPr>
      </p:pic>
      <p:pic>
        <p:nvPicPr>
          <p:cNvPr id="8" name="Picture 7" descr="Diagram&#10;&#10;Description automatically generated">
            <a:extLst>
              <a:ext uri="{FF2B5EF4-FFF2-40B4-BE49-F238E27FC236}">
                <a16:creationId xmlns:a16="http://schemas.microsoft.com/office/drawing/2014/main" id="{4B38FB59-2475-483D-C6E5-3D9BDACE17DC}"/>
              </a:ext>
            </a:extLst>
          </p:cNvPr>
          <p:cNvPicPr>
            <a:picLocks noChangeAspect="1"/>
          </p:cNvPicPr>
          <p:nvPr/>
        </p:nvPicPr>
        <p:blipFill>
          <a:blip r:embed="rId3"/>
          <a:stretch>
            <a:fillRect/>
          </a:stretch>
        </p:blipFill>
        <p:spPr>
          <a:xfrm>
            <a:off x="4741684" y="194783"/>
            <a:ext cx="4006392" cy="2867150"/>
          </a:xfrm>
          <a:prstGeom prst="rect">
            <a:avLst/>
          </a:prstGeom>
        </p:spPr>
      </p:pic>
      <p:pic>
        <p:nvPicPr>
          <p:cNvPr id="9" name="Picture 8" descr="Diagram&#10;&#10;Description automatically generated">
            <a:extLst>
              <a:ext uri="{FF2B5EF4-FFF2-40B4-BE49-F238E27FC236}">
                <a16:creationId xmlns:a16="http://schemas.microsoft.com/office/drawing/2014/main" id="{ADA1677A-AE92-D224-5855-E3D819BD3837}"/>
              </a:ext>
            </a:extLst>
          </p:cNvPr>
          <p:cNvPicPr>
            <a:picLocks noChangeAspect="1"/>
          </p:cNvPicPr>
          <p:nvPr/>
        </p:nvPicPr>
        <p:blipFill>
          <a:blip r:embed="rId4"/>
          <a:stretch>
            <a:fillRect/>
          </a:stretch>
        </p:blipFill>
        <p:spPr>
          <a:xfrm>
            <a:off x="395926" y="3388475"/>
            <a:ext cx="4006392" cy="2867150"/>
          </a:xfrm>
          <a:prstGeom prst="rect">
            <a:avLst/>
          </a:prstGeom>
        </p:spPr>
      </p:pic>
      <p:pic>
        <p:nvPicPr>
          <p:cNvPr id="21" name="Picture 20" descr="Diagram&#10;&#10;Description automatically generated">
            <a:extLst>
              <a:ext uri="{FF2B5EF4-FFF2-40B4-BE49-F238E27FC236}">
                <a16:creationId xmlns:a16="http://schemas.microsoft.com/office/drawing/2014/main" id="{E6F21652-F5BA-D6F7-0162-CF894418892B}"/>
              </a:ext>
            </a:extLst>
          </p:cNvPr>
          <p:cNvPicPr>
            <a:picLocks noChangeAspect="1"/>
          </p:cNvPicPr>
          <p:nvPr/>
        </p:nvPicPr>
        <p:blipFill>
          <a:blip r:embed="rId5"/>
          <a:stretch>
            <a:fillRect/>
          </a:stretch>
        </p:blipFill>
        <p:spPr>
          <a:xfrm>
            <a:off x="4741684" y="3388475"/>
            <a:ext cx="4006393" cy="2867150"/>
          </a:xfrm>
          <a:prstGeom prst="rect">
            <a:avLst/>
          </a:prstGeom>
        </p:spPr>
      </p:pic>
    </p:spTree>
    <p:extLst>
      <p:ext uri="{BB962C8B-B14F-4D97-AF65-F5344CB8AC3E}">
        <p14:creationId xmlns:p14="http://schemas.microsoft.com/office/powerpoint/2010/main" val="352754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466;p42">
            <a:extLst>
              <a:ext uri="{FF2B5EF4-FFF2-40B4-BE49-F238E27FC236}">
                <a16:creationId xmlns:a16="http://schemas.microsoft.com/office/drawing/2014/main" id="{BEFC4D40-8425-C420-6E94-A8EF51E7C5C6}"/>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FFFFFF"/>
                </a:solidFill>
                <a:latin typeface="Calibri"/>
                <a:ea typeface="Calibri"/>
                <a:cs typeface="Calibri"/>
                <a:sym typeface="Calibri"/>
              </a:rPr>
              <a:t>Predicting Risk</a:t>
            </a:r>
            <a:endParaRPr dirty="0"/>
          </a:p>
        </p:txBody>
      </p:sp>
      <p:pic>
        <p:nvPicPr>
          <p:cNvPr id="7" name="Picture 6" descr="Graphical user interface, application, table, Excel&#10;&#10;Description automatically generated">
            <a:extLst>
              <a:ext uri="{FF2B5EF4-FFF2-40B4-BE49-F238E27FC236}">
                <a16:creationId xmlns:a16="http://schemas.microsoft.com/office/drawing/2014/main" id="{3B6D83BE-E227-B1E1-CD14-192E01D8FE34}"/>
              </a:ext>
            </a:extLst>
          </p:cNvPr>
          <p:cNvPicPr>
            <a:picLocks noChangeAspect="1"/>
          </p:cNvPicPr>
          <p:nvPr/>
        </p:nvPicPr>
        <p:blipFill>
          <a:blip r:embed="rId2"/>
          <a:stretch>
            <a:fillRect/>
          </a:stretch>
        </p:blipFill>
        <p:spPr>
          <a:xfrm>
            <a:off x="685800" y="889792"/>
            <a:ext cx="7772400" cy="4560493"/>
          </a:xfrm>
          <a:prstGeom prst="rect">
            <a:avLst/>
          </a:prstGeom>
        </p:spPr>
      </p:pic>
    </p:spTree>
    <p:extLst>
      <p:ext uri="{BB962C8B-B14F-4D97-AF65-F5344CB8AC3E}">
        <p14:creationId xmlns:p14="http://schemas.microsoft.com/office/powerpoint/2010/main" val="33891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005233-115F-FD18-16F0-68AAF3DEADA2}"/>
            </a:ext>
          </a:extLst>
        </p:cNvPr>
        <p:cNvGrpSpPr/>
        <p:nvPr/>
      </p:nvGrpSpPr>
      <p:grpSpPr>
        <a:xfrm>
          <a:off x="0" y="0"/>
          <a:ext cx="0" cy="0"/>
          <a:chOff x="0" y="0"/>
          <a:chExt cx="0" cy="0"/>
        </a:xfrm>
      </p:grpSpPr>
      <p:sp>
        <p:nvSpPr>
          <p:cNvPr id="3" name="Google Shape;466;p42">
            <a:extLst>
              <a:ext uri="{FF2B5EF4-FFF2-40B4-BE49-F238E27FC236}">
                <a16:creationId xmlns:a16="http://schemas.microsoft.com/office/drawing/2014/main" id="{9AB56B57-F520-66DA-D6F6-CD815E53B829}"/>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FFFF"/>
                </a:solidFill>
                <a:latin typeface="Calibri"/>
                <a:ea typeface="Calibri"/>
                <a:cs typeface="Calibri"/>
                <a:sym typeface="Calibri"/>
              </a:rPr>
              <a:t>Predicting Risk</a:t>
            </a:r>
            <a:endParaRPr/>
          </a:p>
        </p:txBody>
      </p:sp>
      <p:pic>
        <p:nvPicPr>
          <p:cNvPr id="6" name="Picture 5" descr="Chart, scatter chart&#10;&#10;Description automatically generated">
            <a:extLst>
              <a:ext uri="{FF2B5EF4-FFF2-40B4-BE49-F238E27FC236}">
                <a16:creationId xmlns:a16="http://schemas.microsoft.com/office/drawing/2014/main" id="{EF45E264-2004-A911-8336-BCDF892054DC}"/>
              </a:ext>
            </a:extLst>
          </p:cNvPr>
          <p:cNvPicPr>
            <a:picLocks noChangeAspect="1"/>
          </p:cNvPicPr>
          <p:nvPr/>
        </p:nvPicPr>
        <p:blipFill>
          <a:blip r:embed="rId2"/>
          <a:stretch>
            <a:fillRect/>
          </a:stretch>
        </p:blipFill>
        <p:spPr>
          <a:xfrm>
            <a:off x="2335877" y="3155028"/>
            <a:ext cx="6593542" cy="3524978"/>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5067BCC6-8CE0-48FB-9605-241D71CAD470}"/>
              </a:ext>
            </a:extLst>
          </p:cNvPr>
          <p:cNvPicPr>
            <a:picLocks noChangeAspect="1"/>
          </p:cNvPicPr>
          <p:nvPr/>
        </p:nvPicPr>
        <p:blipFill>
          <a:blip r:embed="rId3"/>
          <a:stretch>
            <a:fillRect/>
          </a:stretch>
        </p:blipFill>
        <p:spPr>
          <a:xfrm>
            <a:off x="193622" y="516742"/>
            <a:ext cx="3992647" cy="2560772"/>
          </a:xfrm>
          <a:prstGeom prst="rect">
            <a:avLst/>
          </a:prstGeom>
        </p:spPr>
      </p:pic>
    </p:spTree>
    <p:extLst>
      <p:ext uri="{BB962C8B-B14F-4D97-AF65-F5344CB8AC3E}">
        <p14:creationId xmlns:p14="http://schemas.microsoft.com/office/powerpoint/2010/main" val="343735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231CF9-B360-1C97-307E-298F7F5CC3E9}"/>
            </a:ext>
          </a:extLst>
        </p:cNvPr>
        <p:cNvGrpSpPr/>
        <p:nvPr/>
      </p:nvGrpSpPr>
      <p:grpSpPr>
        <a:xfrm>
          <a:off x="0" y="0"/>
          <a:ext cx="0" cy="0"/>
          <a:chOff x="0" y="0"/>
          <a:chExt cx="0" cy="0"/>
        </a:xfrm>
      </p:grpSpPr>
      <p:sp>
        <p:nvSpPr>
          <p:cNvPr id="2" name="Google Shape;796;p67">
            <a:extLst>
              <a:ext uri="{FF2B5EF4-FFF2-40B4-BE49-F238E27FC236}">
                <a16:creationId xmlns:a16="http://schemas.microsoft.com/office/drawing/2014/main" id="{E0A84D7C-190C-A3AC-B9A7-B2F2FC080B3C}"/>
              </a:ext>
            </a:extLst>
          </p:cNvPr>
          <p:cNvSpPr txBox="1"/>
          <p:nvPr/>
        </p:nvSpPr>
        <p:spPr>
          <a:xfrm>
            <a:off x="179494" y="224230"/>
            <a:ext cx="5874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Rules-based algorithm leads to </a:t>
            </a:r>
            <a:br>
              <a:rPr lang="en-US" sz="2800" dirty="0">
                <a:solidFill>
                  <a:schemeClr val="lt1"/>
                </a:solidFill>
                <a:latin typeface="Calibri"/>
                <a:ea typeface="Calibri"/>
                <a:cs typeface="Calibri"/>
                <a:sym typeface="Calibri"/>
              </a:rPr>
            </a:br>
            <a:r>
              <a:rPr lang="en-US" sz="2800" dirty="0">
                <a:solidFill>
                  <a:schemeClr val="lt1"/>
                </a:solidFill>
                <a:latin typeface="Calibri"/>
                <a:ea typeface="Calibri"/>
                <a:cs typeface="Calibri"/>
                <a:sym typeface="Calibri"/>
              </a:rPr>
              <a:t>	poor phenotype prediction </a:t>
            </a:r>
            <a:endParaRPr dirty="0"/>
          </a:p>
        </p:txBody>
      </p:sp>
      <p:sp>
        <p:nvSpPr>
          <p:cNvPr id="4" name="Google Shape;798;p67">
            <a:extLst>
              <a:ext uri="{FF2B5EF4-FFF2-40B4-BE49-F238E27FC236}">
                <a16:creationId xmlns:a16="http://schemas.microsoft.com/office/drawing/2014/main" id="{13A005E1-468B-4494-FF9A-6BE6B3A15F81}"/>
              </a:ext>
            </a:extLst>
          </p:cNvPr>
          <p:cNvSpPr txBox="1"/>
          <p:nvPr/>
        </p:nvSpPr>
        <p:spPr>
          <a:xfrm>
            <a:off x="3137838" y="5734155"/>
            <a:ext cx="2868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rPr>
              <a:t>Number of </a:t>
            </a:r>
            <a:r>
              <a:rPr lang="en-US" sz="1200" i="1">
                <a:solidFill>
                  <a:srgbClr val="FFFFFF"/>
                </a:solidFill>
              </a:rPr>
              <a:t>E. coli</a:t>
            </a:r>
            <a:r>
              <a:rPr lang="en-US" sz="1200">
                <a:solidFill>
                  <a:srgbClr val="FFFFFF"/>
                </a:solidFill>
              </a:rPr>
              <a:t> isolates (n=115)</a:t>
            </a:r>
            <a:endParaRPr sz="1200">
              <a:solidFill>
                <a:srgbClr val="FFFFFF"/>
              </a:solidFill>
            </a:endParaRPr>
          </a:p>
        </p:txBody>
      </p:sp>
      <p:pic>
        <p:nvPicPr>
          <p:cNvPr id="5" name="Google Shape;799;p67">
            <a:extLst>
              <a:ext uri="{FF2B5EF4-FFF2-40B4-BE49-F238E27FC236}">
                <a16:creationId xmlns:a16="http://schemas.microsoft.com/office/drawing/2014/main" id="{C3AA17DF-E526-DF48-5B6C-25B0D55A543A}"/>
              </a:ext>
            </a:extLst>
          </p:cNvPr>
          <p:cNvPicPr preferRelativeResize="0"/>
          <p:nvPr/>
        </p:nvPicPr>
        <p:blipFill>
          <a:blip r:embed="rId2">
            <a:alphaModFix/>
          </a:blip>
          <a:stretch>
            <a:fillRect/>
          </a:stretch>
        </p:blipFill>
        <p:spPr>
          <a:xfrm>
            <a:off x="619450" y="1397930"/>
            <a:ext cx="6927953" cy="4335424"/>
          </a:xfrm>
          <a:prstGeom prst="rect">
            <a:avLst/>
          </a:prstGeom>
          <a:noFill/>
          <a:ln>
            <a:noFill/>
          </a:ln>
        </p:spPr>
      </p:pic>
      <p:sp>
        <p:nvSpPr>
          <p:cNvPr id="7" name="Google Shape;800;p67">
            <a:extLst>
              <a:ext uri="{FF2B5EF4-FFF2-40B4-BE49-F238E27FC236}">
                <a16:creationId xmlns:a16="http://schemas.microsoft.com/office/drawing/2014/main" id="{B63CB6F5-4685-C3E0-B766-4623D529D57A}"/>
              </a:ext>
            </a:extLst>
          </p:cNvPr>
          <p:cNvSpPr txBox="1"/>
          <p:nvPr/>
        </p:nvSpPr>
        <p:spPr>
          <a:xfrm>
            <a:off x="6834149" y="5733355"/>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Kara Tsang, PhD 2021</a:t>
            </a:r>
            <a:endParaRPr dirty="0"/>
          </a:p>
        </p:txBody>
      </p:sp>
      <p:sp>
        <p:nvSpPr>
          <p:cNvPr id="10" name="Google Shape;158;p17">
            <a:extLst>
              <a:ext uri="{FF2B5EF4-FFF2-40B4-BE49-F238E27FC236}">
                <a16:creationId xmlns:a16="http://schemas.microsoft.com/office/drawing/2014/main" id="{48FA7025-33DE-D92E-C6D0-EFE339E826F0}"/>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Tsang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2021. Identifying novel </a:t>
            </a:r>
            <a:r>
              <a:rPr lang="el-GR" sz="900" dirty="0">
                <a:solidFill>
                  <a:schemeClr val="lt1"/>
                </a:solidFill>
                <a:latin typeface="Calibri"/>
                <a:ea typeface="Calibri"/>
                <a:cs typeface="Calibri"/>
                <a:sym typeface="Calibri"/>
              </a:rPr>
              <a:t>β-</a:t>
            </a:r>
            <a:r>
              <a:rPr lang="en-US" sz="900" dirty="0">
                <a:solidFill>
                  <a:schemeClr val="lt1"/>
                </a:solidFill>
                <a:latin typeface="Calibri"/>
                <a:ea typeface="Calibri"/>
                <a:cs typeface="Calibri"/>
                <a:sym typeface="Calibri"/>
              </a:rPr>
              <a:t>lactamase substrate activity through</a:t>
            </a:r>
            <a:r>
              <a:rPr lang="en-US" sz="900" i="1" dirty="0">
                <a:solidFill>
                  <a:schemeClr val="lt1"/>
                </a:solidFill>
                <a:latin typeface="Calibri"/>
                <a:ea typeface="Calibri"/>
                <a:cs typeface="Calibri"/>
                <a:sym typeface="Calibri"/>
              </a:rPr>
              <a:t> in silico</a:t>
            </a:r>
            <a:r>
              <a:rPr lang="en-US" sz="900" dirty="0">
                <a:solidFill>
                  <a:schemeClr val="lt1"/>
                </a:solidFill>
                <a:latin typeface="Calibri"/>
                <a:ea typeface="Calibri"/>
                <a:cs typeface="Calibri"/>
                <a:sym typeface="Calibri"/>
              </a:rPr>
              <a:t> prediction of antimicrobial resistance. </a:t>
            </a:r>
            <a:r>
              <a:rPr lang="en-US" sz="900" i="1" dirty="0">
                <a:solidFill>
                  <a:schemeClr val="lt1"/>
                </a:solidFill>
                <a:latin typeface="Calibri"/>
                <a:ea typeface="Calibri"/>
                <a:cs typeface="Calibri"/>
                <a:sym typeface="Calibri"/>
              </a:rPr>
              <a:t>Microbial Genomics</a:t>
            </a:r>
            <a:r>
              <a:rPr lang="en-US" sz="900" dirty="0">
                <a:solidFill>
                  <a:schemeClr val="lt1"/>
                </a:solidFill>
                <a:latin typeface="Calibri"/>
                <a:ea typeface="Calibri"/>
                <a:cs typeface="Calibri"/>
                <a:sym typeface="Calibri"/>
              </a:rPr>
              <a:t> 7:mgen000500.</a:t>
            </a:r>
            <a:endParaRPr sz="900" dirty="0"/>
          </a:p>
        </p:txBody>
      </p:sp>
      <p:pic>
        <p:nvPicPr>
          <p:cNvPr id="11" name="Picture 10" descr="A person standing on a balcony&#10;&#10;AI-generated content may be incorrect.">
            <a:extLst>
              <a:ext uri="{FF2B5EF4-FFF2-40B4-BE49-F238E27FC236}">
                <a16:creationId xmlns:a16="http://schemas.microsoft.com/office/drawing/2014/main" id="{449EF84B-5973-2FF2-6A3D-8421D9272EAC}"/>
              </a:ext>
            </a:extLst>
          </p:cNvPr>
          <p:cNvPicPr>
            <a:picLocks noChangeAspect="1"/>
          </p:cNvPicPr>
          <p:nvPr/>
        </p:nvPicPr>
        <p:blipFill>
          <a:blip r:embed="rId3"/>
          <a:stretch>
            <a:fillRect/>
          </a:stretch>
        </p:blipFill>
        <p:spPr>
          <a:xfrm>
            <a:off x="7008299" y="4287378"/>
            <a:ext cx="1367115" cy="1445976"/>
          </a:xfrm>
          <a:prstGeom prst="rect">
            <a:avLst/>
          </a:prstGeom>
        </p:spPr>
      </p:pic>
    </p:spTree>
    <p:extLst>
      <p:ext uri="{BB962C8B-B14F-4D97-AF65-F5344CB8AC3E}">
        <p14:creationId xmlns:p14="http://schemas.microsoft.com/office/powerpoint/2010/main" val="374867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F0849C-6CB7-B2A8-0948-902F670D2F4C}"/>
            </a:ext>
          </a:extLst>
        </p:cNvPr>
        <p:cNvGrpSpPr/>
        <p:nvPr/>
      </p:nvGrpSpPr>
      <p:grpSpPr>
        <a:xfrm>
          <a:off x="0" y="0"/>
          <a:ext cx="0" cy="0"/>
          <a:chOff x="0" y="0"/>
          <a:chExt cx="0" cy="0"/>
        </a:xfrm>
      </p:grpSpPr>
      <p:sp>
        <p:nvSpPr>
          <p:cNvPr id="3" name="Google Shape;837;p70">
            <a:extLst>
              <a:ext uri="{FF2B5EF4-FFF2-40B4-BE49-F238E27FC236}">
                <a16:creationId xmlns:a16="http://schemas.microsoft.com/office/drawing/2014/main" id="{92AFA758-AD0C-5A80-4929-FE355271F7A9}"/>
              </a:ext>
            </a:extLst>
          </p:cNvPr>
          <p:cNvSpPr txBox="1"/>
          <p:nvPr/>
        </p:nvSpPr>
        <p:spPr>
          <a:xfrm>
            <a:off x="161393" y="260444"/>
            <a:ext cx="7703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Machine learning algorithm leads to</a:t>
            </a:r>
            <a:br>
              <a:rPr lang="en-US" sz="28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	improved phenotype prediction accuracy</a:t>
            </a:r>
            <a:endParaRPr/>
          </a:p>
        </p:txBody>
      </p:sp>
      <p:pic>
        <p:nvPicPr>
          <p:cNvPr id="6" name="Google Shape;839;p70">
            <a:extLst>
              <a:ext uri="{FF2B5EF4-FFF2-40B4-BE49-F238E27FC236}">
                <a16:creationId xmlns:a16="http://schemas.microsoft.com/office/drawing/2014/main" id="{FAB1764D-838E-401F-1AB9-9DC64C74C72B}"/>
              </a:ext>
            </a:extLst>
          </p:cNvPr>
          <p:cNvPicPr preferRelativeResize="0"/>
          <p:nvPr/>
        </p:nvPicPr>
        <p:blipFill>
          <a:blip r:embed="rId2">
            <a:alphaModFix/>
          </a:blip>
          <a:stretch>
            <a:fillRect/>
          </a:stretch>
        </p:blipFill>
        <p:spPr>
          <a:xfrm>
            <a:off x="630243" y="1434992"/>
            <a:ext cx="6927950" cy="4335378"/>
          </a:xfrm>
          <a:prstGeom prst="rect">
            <a:avLst/>
          </a:prstGeom>
          <a:noFill/>
          <a:ln>
            <a:noFill/>
          </a:ln>
        </p:spPr>
      </p:pic>
      <p:sp>
        <p:nvSpPr>
          <p:cNvPr id="8" name="Google Shape;842;p70">
            <a:extLst>
              <a:ext uri="{FF2B5EF4-FFF2-40B4-BE49-F238E27FC236}">
                <a16:creationId xmlns:a16="http://schemas.microsoft.com/office/drawing/2014/main" id="{669DA256-9B1D-758D-FD50-DC94C0DA498F}"/>
              </a:ext>
            </a:extLst>
          </p:cNvPr>
          <p:cNvSpPr txBox="1"/>
          <p:nvPr/>
        </p:nvSpPr>
        <p:spPr>
          <a:xfrm>
            <a:off x="3119731" y="5770369"/>
            <a:ext cx="2868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rPr>
              <a:t>Number of </a:t>
            </a:r>
            <a:r>
              <a:rPr lang="en-US" sz="1200" i="1">
                <a:solidFill>
                  <a:srgbClr val="FFFFFF"/>
                </a:solidFill>
              </a:rPr>
              <a:t>E. coli</a:t>
            </a:r>
            <a:r>
              <a:rPr lang="en-US" sz="1200">
                <a:solidFill>
                  <a:srgbClr val="FFFFFF"/>
                </a:solidFill>
              </a:rPr>
              <a:t> isolates (n=115)</a:t>
            </a:r>
            <a:endParaRPr sz="1200">
              <a:solidFill>
                <a:srgbClr val="FFFFFF"/>
              </a:solidFill>
            </a:endParaRPr>
          </a:p>
        </p:txBody>
      </p:sp>
      <p:sp>
        <p:nvSpPr>
          <p:cNvPr id="9" name="Google Shape;158;p17">
            <a:extLst>
              <a:ext uri="{FF2B5EF4-FFF2-40B4-BE49-F238E27FC236}">
                <a16:creationId xmlns:a16="http://schemas.microsoft.com/office/drawing/2014/main" id="{5A92EE5A-7316-EA35-1EE6-808A28743478}"/>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Tsang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2021. Identifying novel </a:t>
            </a:r>
            <a:r>
              <a:rPr lang="el-GR" sz="900" dirty="0">
                <a:solidFill>
                  <a:schemeClr val="lt1"/>
                </a:solidFill>
                <a:latin typeface="Calibri"/>
                <a:ea typeface="Calibri"/>
                <a:cs typeface="Calibri"/>
                <a:sym typeface="Calibri"/>
              </a:rPr>
              <a:t>β-</a:t>
            </a:r>
            <a:r>
              <a:rPr lang="en-US" sz="900" dirty="0">
                <a:solidFill>
                  <a:schemeClr val="lt1"/>
                </a:solidFill>
                <a:latin typeface="Calibri"/>
                <a:ea typeface="Calibri"/>
                <a:cs typeface="Calibri"/>
                <a:sym typeface="Calibri"/>
              </a:rPr>
              <a:t>lactamase substrate activity through</a:t>
            </a:r>
            <a:r>
              <a:rPr lang="en-US" sz="900" i="1" dirty="0">
                <a:solidFill>
                  <a:schemeClr val="lt1"/>
                </a:solidFill>
                <a:latin typeface="Calibri"/>
                <a:ea typeface="Calibri"/>
                <a:cs typeface="Calibri"/>
                <a:sym typeface="Calibri"/>
              </a:rPr>
              <a:t> in silico</a:t>
            </a:r>
            <a:r>
              <a:rPr lang="en-US" sz="900" dirty="0">
                <a:solidFill>
                  <a:schemeClr val="lt1"/>
                </a:solidFill>
                <a:latin typeface="Calibri"/>
                <a:ea typeface="Calibri"/>
                <a:cs typeface="Calibri"/>
                <a:sym typeface="Calibri"/>
              </a:rPr>
              <a:t> prediction of antimicrobial resistance. </a:t>
            </a:r>
            <a:r>
              <a:rPr lang="en-US" sz="900" i="1" dirty="0">
                <a:solidFill>
                  <a:schemeClr val="lt1"/>
                </a:solidFill>
                <a:latin typeface="Calibri"/>
                <a:ea typeface="Calibri"/>
                <a:cs typeface="Calibri"/>
                <a:sym typeface="Calibri"/>
              </a:rPr>
              <a:t>Microbial Genomics</a:t>
            </a:r>
            <a:r>
              <a:rPr lang="en-US" sz="900" dirty="0">
                <a:solidFill>
                  <a:schemeClr val="lt1"/>
                </a:solidFill>
                <a:latin typeface="Calibri"/>
                <a:ea typeface="Calibri"/>
                <a:cs typeface="Calibri"/>
                <a:sym typeface="Calibri"/>
              </a:rPr>
              <a:t> 7:mgen000500.</a:t>
            </a:r>
            <a:endParaRPr sz="900" dirty="0"/>
          </a:p>
        </p:txBody>
      </p:sp>
      <p:sp>
        <p:nvSpPr>
          <p:cNvPr id="12" name="Google Shape;800;p67">
            <a:extLst>
              <a:ext uri="{FF2B5EF4-FFF2-40B4-BE49-F238E27FC236}">
                <a16:creationId xmlns:a16="http://schemas.microsoft.com/office/drawing/2014/main" id="{41EA7A03-A7B6-E047-AEFE-5CDB85517E6F}"/>
              </a:ext>
            </a:extLst>
          </p:cNvPr>
          <p:cNvSpPr txBox="1"/>
          <p:nvPr/>
        </p:nvSpPr>
        <p:spPr>
          <a:xfrm>
            <a:off x="6834149" y="5733355"/>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Kara Tsang, PhD 2021</a:t>
            </a:r>
            <a:endParaRPr dirty="0"/>
          </a:p>
        </p:txBody>
      </p:sp>
      <p:pic>
        <p:nvPicPr>
          <p:cNvPr id="13" name="Picture 12" descr="A person standing on a balcony&#10;&#10;AI-generated content may be incorrect.">
            <a:extLst>
              <a:ext uri="{FF2B5EF4-FFF2-40B4-BE49-F238E27FC236}">
                <a16:creationId xmlns:a16="http://schemas.microsoft.com/office/drawing/2014/main" id="{3BE697FC-DD04-0212-E4DF-1D99898E69D1}"/>
              </a:ext>
            </a:extLst>
          </p:cNvPr>
          <p:cNvPicPr>
            <a:picLocks noChangeAspect="1"/>
          </p:cNvPicPr>
          <p:nvPr/>
        </p:nvPicPr>
        <p:blipFill>
          <a:blip r:embed="rId3"/>
          <a:stretch>
            <a:fillRect/>
          </a:stretch>
        </p:blipFill>
        <p:spPr>
          <a:xfrm>
            <a:off x="7008299" y="4287378"/>
            <a:ext cx="1367115" cy="1445976"/>
          </a:xfrm>
          <a:prstGeom prst="rect">
            <a:avLst/>
          </a:prstGeom>
        </p:spPr>
      </p:pic>
    </p:spTree>
    <p:extLst>
      <p:ext uri="{BB962C8B-B14F-4D97-AF65-F5344CB8AC3E}">
        <p14:creationId xmlns:p14="http://schemas.microsoft.com/office/powerpoint/2010/main" val="18371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ADB206-36A2-136E-37BA-E917007D5F4B}"/>
            </a:ext>
          </a:extLst>
        </p:cNvPr>
        <p:cNvGrpSpPr/>
        <p:nvPr/>
      </p:nvGrpSpPr>
      <p:grpSpPr>
        <a:xfrm>
          <a:off x="0" y="0"/>
          <a:ext cx="0" cy="0"/>
          <a:chOff x="0" y="0"/>
          <a:chExt cx="0" cy="0"/>
        </a:xfrm>
      </p:grpSpPr>
      <p:sp>
        <p:nvSpPr>
          <p:cNvPr id="2" name="Google Shape;925;p77">
            <a:extLst>
              <a:ext uri="{FF2B5EF4-FFF2-40B4-BE49-F238E27FC236}">
                <a16:creationId xmlns:a16="http://schemas.microsoft.com/office/drawing/2014/main" id="{923CE8A3-EBB3-1C98-3623-8BD90777F2EB}"/>
              </a:ext>
            </a:extLst>
          </p:cNvPr>
          <p:cNvSpPr txBox="1"/>
          <p:nvPr/>
        </p:nvSpPr>
        <p:spPr>
          <a:xfrm>
            <a:off x="4685606" y="2194925"/>
            <a:ext cx="38352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CTX-M-15</a:t>
            </a:r>
            <a:endParaRPr dirty="0"/>
          </a:p>
        </p:txBody>
      </p:sp>
      <p:sp>
        <p:nvSpPr>
          <p:cNvPr id="4" name="Google Shape;926;p77">
            <a:extLst>
              <a:ext uri="{FF2B5EF4-FFF2-40B4-BE49-F238E27FC236}">
                <a16:creationId xmlns:a16="http://schemas.microsoft.com/office/drawing/2014/main" id="{395D5506-2089-D77C-C900-B7CABA5BF216}"/>
              </a:ext>
            </a:extLst>
          </p:cNvPr>
          <p:cNvSpPr txBox="1"/>
          <p:nvPr/>
        </p:nvSpPr>
        <p:spPr>
          <a:xfrm>
            <a:off x="4685605" y="2727617"/>
            <a:ext cx="3835200" cy="10773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ceftazidime</a:t>
            </a:r>
            <a:endParaRPr dirty="0"/>
          </a:p>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ceftriaxone</a:t>
            </a:r>
            <a:endParaRPr dirty="0"/>
          </a:p>
          <a:p>
            <a:pPr marL="285750" marR="0" lvl="0" indent="-285750" algn="l" rtl="0">
              <a:spcBef>
                <a:spcPts val="0"/>
              </a:spcBef>
              <a:spcAft>
                <a:spcPts val="0"/>
              </a:spcAft>
              <a:buClr>
                <a:srgbClr val="FFFFFF"/>
              </a:buClr>
              <a:buSzPts val="1600"/>
              <a:buFont typeface="Arial"/>
              <a:buChar char="•"/>
            </a:pPr>
            <a:r>
              <a:rPr lang="en-US" sz="1600" dirty="0" err="1">
                <a:solidFill>
                  <a:srgbClr val="FFFFFF"/>
                </a:solidFill>
                <a:latin typeface="Calibri"/>
                <a:ea typeface="Calibri"/>
                <a:cs typeface="Calibri"/>
                <a:sym typeface="Calibri"/>
              </a:rPr>
              <a:t>cefalotin</a:t>
            </a:r>
            <a:endParaRPr sz="1600" dirty="0">
              <a:solidFill>
                <a:srgbClr val="FFFFFF"/>
              </a:solidFill>
              <a:latin typeface="Calibri"/>
              <a:ea typeface="Calibri"/>
              <a:cs typeface="Calibri"/>
              <a:sym typeface="Calibri"/>
            </a:endParaRPr>
          </a:p>
          <a:p>
            <a:pPr marL="285750" marR="0" lvl="0" indent="-285750" algn="l" rtl="0">
              <a:spcBef>
                <a:spcPts val="0"/>
              </a:spcBef>
              <a:spcAft>
                <a:spcPts val="0"/>
              </a:spcAft>
              <a:buClr>
                <a:srgbClr val="FFFF00"/>
              </a:buClr>
              <a:buSzPts val="1600"/>
              <a:buFont typeface="Arial"/>
              <a:buChar char="•"/>
            </a:pPr>
            <a:r>
              <a:rPr lang="en-US" sz="1600" dirty="0">
                <a:solidFill>
                  <a:srgbClr val="FFFF00"/>
                </a:solidFill>
                <a:latin typeface="Calibri"/>
                <a:ea typeface="Calibri"/>
                <a:cs typeface="Calibri"/>
                <a:sym typeface="Calibri"/>
              </a:rPr>
              <a:t>cefazolin</a:t>
            </a:r>
            <a:endParaRPr dirty="0">
              <a:solidFill>
                <a:srgbClr val="FFFF00"/>
              </a:solidFill>
            </a:endParaRPr>
          </a:p>
        </p:txBody>
      </p:sp>
      <p:pic>
        <p:nvPicPr>
          <p:cNvPr id="10" name="Google Shape;931;p77">
            <a:extLst>
              <a:ext uri="{FF2B5EF4-FFF2-40B4-BE49-F238E27FC236}">
                <a16:creationId xmlns:a16="http://schemas.microsoft.com/office/drawing/2014/main" id="{A0CA756C-041B-D70B-B779-AA4AE08DB61A}"/>
              </a:ext>
            </a:extLst>
          </p:cNvPr>
          <p:cNvPicPr preferRelativeResize="0"/>
          <p:nvPr/>
        </p:nvPicPr>
        <p:blipFill rotWithShape="1">
          <a:blip r:embed="rId2">
            <a:alphaModFix/>
          </a:blip>
          <a:srcRect/>
          <a:stretch/>
        </p:blipFill>
        <p:spPr>
          <a:xfrm>
            <a:off x="418339" y="2159469"/>
            <a:ext cx="3994793" cy="3070156"/>
          </a:xfrm>
          <a:prstGeom prst="rect">
            <a:avLst/>
          </a:prstGeom>
          <a:noFill/>
          <a:ln>
            <a:noFill/>
          </a:ln>
        </p:spPr>
      </p:pic>
      <p:pic>
        <p:nvPicPr>
          <p:cNvPr id="11" name="Google Shape;932;p77">
            <a:extLst>
              <a:ext uri="{FF2B5EF4-FFF2-40B4-BE49-F238E27FC236}">
                <a16:creationId xmlns:a16="http://schemas.microsoft.com/office/drawing/2014/main" id="{AB8ED560-C6C5-E541-BE41-C759836B5A31}"/>
              </a:ext>
            </a:extLst>
          </p:cNvPr>
          <p:cNvPicPr preferRelativeResize="0"/>
          <p:nvPr/>
        </p:nvPicPr>
        <p:blipFill>
          <a:blip r:embed="rId3">
            <a:alphaModFix/>
          </a:blip>
          <a:stretch>
            <a:fillRect/>
          </a:stretch>
        </p:blipFill>
        <p:spPr>
          <a:xfrm>
            <a:off x="7279155" y="3283101"/>
            <a:ext cx="1077225" cy="1077203"/>
          </a:xfrm>
          <a:prstGeom prst="rect">
            <a:avLst/>
          </a:prstGeom>
          <a:noFill/>
          <a:ln>
            <a:noFill/>
          </a:ln>
        </p:spPr>
      </p:pic>
      <p:pic>
        <p:nvPicPr>
          <p:cNvPr id="14" name="Google Shape;933;p77">
            <a:extLst>
              <a:ext uri="{FF2B5EF4-FFF2-40B4-BE49-F238E27FC236}">
                <a16:creationId xmlns:a16="http://schemas.microsoft.com/office/drawing/2014/main" id="{9DABE8A4-6AA4-EB0E-C9E4-4E766BF6A1BE}"/>
              </a:ext>
            </a:extLst>
          </p:cNvPr>
          <p:cNvPicPr preferRelativeResize="0"/>
          <p:nvPr/>
        </p:nvPicPr>
        <p:blipFill>
          <a:blip r:embed="rId4">
            <a:alphaModFix/>
          </a:blip>
          <a:stretch>
            <a:fillRect/>
          </a:stretch>
        </p:blipFill>
        <p:spPr>
          <a:xfrm>
            <a:off x="7279146" y="2069216"/>
            <a:ext cx="1077225" cy="1077225"/>
          </a:xfrm>
          <a:prstGeom prst="rect">
            <a:avLst/>
          </a:prstGeom>
          <a:noFill/>
          <a:ln>
            <a:noFill/>
          </a:ln>
        </p:spPr>
      </p:pic>
      <p:sp>
        <p:nvSpPr>
          <p:cNvPr id="15" name="Google Shape;935;p77">
            <a:extLst>
              <a:ext uri="{FF2B5EF4-FFF2-40B4-BE49-F238E27FC236}">
                <a16:creationId xmlns:a16="http://schemas.microsoft.com/office/drawing/2014/main" id="{E1185330-6AC2-B850-99A3-29ADD19B6699}"/>
              </a:ext>
            </a:extLst>
          </p:cNvPr>
          <p:cNvSpPr txBox="1"/>
          <p:nvPr/>
        </p:nvSpPr>
        <p:spPr>
          <a:xfrm>
            <a:off x="6678667" y="3022579"/>
            <a:ext cx="2430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i="1" dirty="0">
                <a:solidFill>
                  <a:schemeClr val="bg1"/>
                </a:solidFill>
                <a:latin typeface="Calibri"/>
                <a:ea typeface="Calibri"/>
                <a:cs typeface="Calibri"/>
                <a:sym typeface="Calibri"/>
              </a:rPr>
              <a:t>Haley </a:t>
            </a:r>
            <a:r>
              <a:rPr lang="en-US" sz="1200" i="1" dirty="0" err="1">
                <a:solidFill>
                  <a:schemeClr val="bg1"/>
                </a:solidFill>
                <a:latin typeface="Calibri"/>
                <a:ea typeface="Calibri"/>
                <a:cs typeface="Calibri"/>
                <a:sym typeface="Calibri"/>
              </a:rPr>
              <a:t>Zubyk</a:t>
            </a:r>
            <a:r>
              <a:rPr lang="en-US" sz="1200" i="1" dirty="0">
                <a:solidFill>
                  <a:schemeClr val="bg1"/>
                </a:solidFill>
                <a:latin typeface="Calibri"/>
                <a:ea typeface="Calibri"/>
                <a:cs typeface="Calibri"/>
                <a:sym typeface="Calibri"/>
              </a:rPr>
              <a:t>, Wright Lab</a:t>
            </a:r>
          </a:p>
          <a:p>
            <a:pPr marL="0" marR="0" lvl="0" indent="0" algn="ctr" rtl="0">
              <a:spcBef>
                <a:spcPts val="0"/>
              </a:spcBef>
              <a:spcAft>
                <a:spcPts val="0"/>
              </a:spcAft>
              <a:buNone/>
            </a:pP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r>
              <a:rPr lang="en-US" sz="1200" i="1" dirty="0">
                <a:solidFill>
                  <a:schemeClr val="bg1"/>
                </a:solidFill>
                <a:latin typeface="Calibri"/>
                <a:ea typeface="Calibri"/>
                <a:cs typeface="Calibri"/>
                <a:sym typeface="Calibri"/>
              </a:rPr>
              <a:t>Sommer Chou, Wright Lab</a:t>
            </a:r>
            <a:endParaRPr sz="1200" dirty="0">
              <a:solidFill>
                <a:schemeClr val="bg1"/>
              </a:solidFill>
            </a:endParaRPr>
          </a:p>
        </p:txBody>
      </p:sp>
      <p:sp>
        <p:nvSpPr>
          <p:cNvPr id="16" name="Google Shape;936;p77">
            <a:extLst>
              <a:ext uri="{FF2B5EF4-FFF2-40B4-BE49-F238E27FC236}">
                <a16:creationId xmlns:a16="http://schemas.microsoft.com/office/drawing/2014/main" id="{E01D4CC4-8FFD-5142-0F5C-DE09797A2494}"/>
              </a:ext>
            </a:extLst>
          </p:cNvPr>
          <p:cNvSpPr txBox="1"/>
          <p:nvPr/>
        </p:nvSpPr>
        <p:spPr>
          <a:xfrm>
            <a:off x="32579" y="6516665"/>
            <a:ext cx="7337100" cy="855900"/>
          </a:xfrm>
          <a:prstGeom prst="rect">
            <a:avLst/>
          </a:prstGeom>
          <a:noFill/>
          <a:ln>
            <a:noFill/>
          </a:ln>
        </p:spPr>
        <p:txBody>
          <a:bodyPr spcFirstLastPara="1" wrap="square" lIns="91425" tIns="91425" rIns="91425" bIns="91425" anchor="t" anchorCtr="0">
            <a:noAutofit/>
          </a:bodyPr>
          <a:lstStyle/>
          <a:p>
            <a:pPr lvl="0"/>
            <a:r>
              <a:rPr lang="en-US" sz="1100" dirty="0">
                <a:solidFill>
                  <a:srgbClr val="FFFFFF"/>
                </a:solidFill>
                <a:latin typeface="Calibri"/>
                <a:ea typeface="Calibri"/>
                <a:cs typeface="Calibri"/>
                <a:sym typeface="Calibri"/>
              </a:rPr>
              <a:t>Cox, G., et al. 2017. A common platform for antibiotic dereplication and adjuvant discovery. Cell Chem Biol 24:98-109.</a:t>
            </a:r>
          </a:p>
        </p:txBody>
      </p:sp>
      <p:sp>
        <p:nvSpPr>
          <p:cNvPr id="17" name="Google Shape;937;p77">
            <a:extLst>
              <a:ext uri="{FF2B5EF4-FFF2-40B4-BE49-F238E27FC236}">
                <a16:creationId xmlns:a16="http://schemas.microsoft.com/office/drawing/2014/main" id="{F02B5A4B-F552-FD15-A627-AEFB36FCD303}"/>
              </a:ext>
            </a:extLst>
          </p:cNvPr>
          <p:cNvSpPr txBox="1"/>
          <p:nvPr/>
        </p:nvSpPr>
        <p:spPr>
          <a:xfrm>
            <a:off x="113550" y="249646"/>
            <a:ext cx="55965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800" dirty="0">
                <a:solidFill>
                  <a:schemeClr val="lt1"/>
                </a:solidFill>
                <a:latin typeface="Calibri"/>
                <a:ea typeface="Calibri"/>
                <a:cs typeface="Calibri"/>
                <a:sym typeface="Calibri"/>
              </a:rPr>
              <a:t>Weights of predictive importance</a:t>
            </a:r>
            <a:br>
              <a:rPr lang="en-US" sz="2800" dirty="0">
                <a:solidFill>
                  <a:schemeClr val="lt1"/>
                </a:solidFill>
                <a:latin typeface="Calibri"/>
                <a:ea typeface="Calibri"/>
                <a:cs typeface="Calibri"/>
                <a:sym typeface="Calibri"/>
              </a:rPr>
            </a:br>
            <a:r>
              <a:rPr lang="en-US" sz="2800" dirty="0">
                <a:solidFill>
                  <a:schemeClr val="lt1"/>
                </a:solidFill>
                <a:latin typeface="Calibri"/>
                <a:ea typeface="Calibri"/>
                <a:cs typeface="Calibri"/>
                <a:sym typeface="Calibri"/>
              </a:rPr>
              <a:t>          identify novel substrate activity</a:t>
            </a:r>
            <a:endParaRPr dirty="0"/>
          </a:p>
        </p:txBody>
      </p:sp>
      <p:sp>
        <p:nvSpPr>
          <p:cNvPr id="18" name="Google Shape;938;p77">
            <a:extLst>
              <a:ext uri="{FF2B5EF4-FFF2-40B4-BE49-F238E27FC236}">
                <a16:creationId xmlns:a16="http://schemas.microsoft.com/office/drawing/2014/main" id="{512472C2-B0AD-8B94-ED59-1B366AF7D652}"/>
              </a:ext>
            </a:extLst>
          </p:cNvPr>
          <p:cNvSpPr txBox="1"/>
          <p:nvPr/>
        </p:nvSpPr>
        <p:spPr>
          <a:xfrm>
            <a:off x="231655" y="1390755"/>
            <a:ext cx="8907900" cy="8310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Each resistance determinant is assigned a weight (↑ weight = </a:t>
            </a:r>
            <a:r>
              <a:rPr lang="en-US" sz="1600" dirty="0">
                <a:solidFill>
                  <a:schemeClr val="lt1"/>
                </a:solidFill>
                <a:latin typeface="Calibri"/>
                <a:ea typeface="Calibri"/>
                <a:cs typeface="Calibri"/>
                <a:sym typeface="Calibri"/>
              </a:rPr>
              <a:t>↑ importance for phenotype prediction)</a:t>
            </a:r>
            <a:endParaRPr dirty="0"/>
          </a:p>
        </p:txBody>
      </p:sp>
      <p:pic>
        <p:nvPicPr>
          <p:cNvPr id="19" name="Google Shape;801;p67">
            <a:extLst>
              <a:ext uri="{FF2B5EF4-FFF2-40B4-BE49-F238E27FC236}">
                <a16:creationId xmlns:a16="http://schemas.microsoft.com/office/drawing/2014/main" id="{48B4E929-5223-56B5-1B99-8AFC55320589}"/>
              </a:ext>
            </a:extLst>
          </p:cNvPr>
          <p:cNvPicPr preferRelativeResize="0"/>
          <p:nvPr/>
        </p:nvPicPr>
        <p:blipFill rotWithShape="1">
          <a:blip r:embed="rId5">
            <a:alphaModFix/>
          </a:blip>
          <a:srcRect l="16183" t="12790" r="12398" b="16777"/>
          <a:stretch/>
        </p:blipFill>
        <p:spPr>
          <a:xfrm>
            <a:off x="7271550" y="4669280"/>
            <a:ext cx="1079100" cy="1064075"/>
          </a:xfrm>
          <a:prstGeom prst="rect">
            <a:avLst/>
          </a:prstGeom>
          <a:noFill/>
          <a:ln>
            <a:noFill/>
          </a:ln>
        </p:spPr>
      </p:pic>
      <p:sp>
        <p:nvSpPr>
          <p:cNvPr id="20" name="Google Shape;800;p67">
            <a:extLst>
              <a:ext uri="{FF2B5EF4-FFF2-40B4-BE49-F238E27FC236}">
                <a16:creationId xmlns:a16="http://schemas.microsoft.com/office/drawing/2014/main" id="{764FF0FA-E706-7C22-8A5F-F44817B64A60}"/>
              </a:ext>
            </a:extLst>
          </p:cNvPr>
          <p:cNvSpPr txBox="1"/>
          <p:nvPr/>
        </p:nvSpPr>
        <p:spPr>
          <a:xfrm>
            <a:off x="7135350" y="5727547"/>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Dr. Kara Tsang</a:t>
            </a:r>
            <a:endParaRPr dirty="0"/>
          </a:p>
        </p:txBody>
      </p:sp>
    </p:spTree>
    <p:extLst>
      <p:ext uri="{BB962C8B-B14F-4D97-AF65-F5344CB8AC3E}">
        <p14:creationId xmlns:p14="http://schemas.microsoft.com/office/powerpoint/2010/main" val="426086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520770-3D61-AB08-1F87-5FCC5839EFB3}"/>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077B4B9-2835-C111-76E0-E5E94EAA8403}"/>
              </a:ext>
            </a:extLst>
          </p:cNvPr>
          <p:cNvPicPr>
            <a:picLocks noChangeAspect="1"/>
          </p:cNvPicPr>
          <p:nvPr/>
        </p:nvPicPr>
        <p:blipFill>
          <a:blip r:embed="rId2"/>
          <a:stretch>
            <a:fillRect/>
          </a:stretch>
        </p:blipFill>
        <p:spPr>
          <a:xfrm>
            <a:off x="279525" y="201965"/>
            <a:ext cx="3179804" cy="1291795"/>
          </a:xfrm>
          <a:prstGeom prst="rect">
            <a:avLst/>
          </a:prstGeom>
        </p:spPr>
      </p:pic>
      <p:sp>
        <p:nvSpPr>
          <p:cNvPr id="3" name="Google Shape;364;p32">
            <a:extLst>
              <a:ext uri="{FF2B5EF4-FFF2-40B4-BE49-F238E27FC236}">
                <a16:creationId xmlns:a16="http://schemas.microsoft.com/office/drawing/2014/main" id="{9D1E33AA-8EDB-F4E0-5DF2-C6D9A5EE2E54}"/>
              </a:ext>
            </a:extLst>
          </p:cNvPr>
          <p:cNvSpPr txBox="1"/>
          <p:nvPr/>
        </p:nvSpPr>
        <p:spPr>
          <a:xfrm>
            <a:off x="3459329" y="162544"/>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pic>
        <p:nvPicPr>
          <p:cNvPr id="4" name="Picture 3">
            <a:extLst>
              <a:ext uri="{FF2B5EF4-FFF2-40B4-BE49-F238E27FC236}">
                <a16:creationId xmlns:a16="http://schemas.microsoft.com/office/drawing/2014/main" id="{27E5F5C0-6A73-5A4A-42FA-686921579818}"/>
              </a:ext>
            </a:extLst>
          </p:cNvPr>
          <p:cNvPicPr>
            <a:picLocks noChangeAspect="1"/>
          </p:cNvPicPr>
          <p:nvPr/>
        </p:nvPicPr>
        <p:blipFill rotWithShape="1">
          <a:blip r:embed="rId3"/>
          <a:srcRect b="2399"/>
          <a:stretch/>
        </p:blipFill>
        <p:spPr>
          <a:xfrm>
            <a:off x="3774667" y="2231239"/>
            <a:ext cx="4980916" cy="4110274"/>
          </a:xfrm>
          <a:prstGeom prst="rect">
            <a:avLst/>
          </a:prstGeom>
        </p:spPr>
      </p:pic>
      <p:pic>
        <p:nvPicPr>
          <p:cNvPr id="5" name="Picture 4" descr="A picture containing text, scoreboard, black, screen&#10;&#10;Description automatically generated">
            <a:extLst>
              <a:ext uri="{FF2B5EF4-FFF2-40B4-BE49-F238E27FC236}">
                <a16:creationId xmlns:a16="http://schemas.microsoft.com/office/drawing/2014/main" id="{1209564B-40A4-1F0B-3667-DFAD54D1BD96}"/>
              </a:ext>
            </a:extLst>
          </p:cNvPr>
          <p:cNvPicPr>
            <a:picLocks noChangeAspect="1"/>
          </p:cNvPicPr>
          <p:nvPr/>
        </p:nvPicPr>
        <p:blipFill>
          <a:blip r:embed="rId4"/>
          <a:stretch>
            <a:fillRect/>
          </a:stretch>
        </p:blipFill>
        <p:spPr>
          <a:xfrm>
            <a:off x="216509" y="1937441"/>
            <a:ext cx="3242820" cy="1656279"/>
          </a:xfrm>
          <a:prstGeom prst="rect">
            <a:avLst/>
          </a:prstGeom>
        </p:spPr>
      </p:pic>
      <p:sp>
        <p:nvSpPr>
          <p:cNvPr id="6" name="Google Shape;158;p17">
            <a:extLst>
              <a:ext uri="{FF2B5EF4-FFF2-40B4-BE49-F238E27FC236}">
                <a16:creationId xmlns:a16="http://schemas.microsoft.com/office/drawing/2014/main" id="{07655A6C-586E-82D8-51CA-21075991B186}"/>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Lee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2019. </a:t>
            </a:r>
            <a:r>
              <a:rPr lang="en-US" sz="900" dirty="0" err="1">
                <a:solidFill>
                  <a:schemeClr val="lt1"/>
                </a:solidFill>
                <a:latin typeface="Calibri"/>
                <a:ea typeface="Calibri"/>
                <a:cs typeface="Calibri"/>
                <a:sym typeface="Calibri"/>
              </a:rPr>
              <a:t>BioBERT</a:t>
            </a:r>
            <a:r>
              <a:rPr lang="en-US" sz="900" dirty="0">
                <a:solidFill>
                  <a:schemeClr val="lt1"/>
                </a:solidFill>
                <a:latin typeface="Calibri"/>
                <a:ea typeface="Calibri"/>
                <a:cs typeface="Calibri"/>
                <a:sym typeface="Calibri"/>
              </a:rPr>
              <a:t>: a pre-trained biomedical language representation model for biomedical text mining. </a:t>
            </a:r>
            <a:r>
              <a:rPr lang="en-US" sz="900" i="1" dirty="0">
                <a:solidFill>
                  <a:schemeClr val="lt1"/>
                </a:solidFill>
                <a:latin typeface="Calibri"/>
                <a:ea typeface="Calibri"/>
                <a:cs typeface="Calibri"/>
                <a:sym typeface="Calibri"/>
              </a:rPr>
              <a:t>arXiv</a:t>
            </a:r>
            <a:r>
              <a:rPr lang="en-US" sz="900" dirty="0">
                <a:solidFill>
                  <a:schemeClr val="lt1"/>
                </a:solidFill>
                <a:latin typeface="Calibri"/>
                <a:ea typeface="Calibri"/>
                <a:cs typeface="Calibri"/>
                <a:sym typeface="Calibri"/>
              </a:rPr>
              <a:t>:1901.08746.</a:t>
            </a:r>
            <a:endParaRPr sz="900" dirty="0"/>
          </a:p>
        </p:txBody>
      </p:sp>
      <p:pic>
        <p:nvPicPr>
          <p:cNvPr id="7" name="Picture 6" descr="Graphical user interface, text, application, email&#10;&#10;Description automatically generated">
            <a:extLst>
              <a:ext uri="{FF2B5EF4-FFF2-40B4-BE49-F238E27FC236}">
                <a16:creationId xmlns:a16="http://schemas.microsoft.com/office/drawing/2014/main" id="{059C733E-D21D-A997-0F69-05900CFE752F}"/>
              </a:ext>
            </a:extLst>
          </p:cNvPr>
          <p:cNvPicPr>
            <a:picLocks noChangeAspect="1"/>
          </p:cNvPicPr>
          <p:nvPr/>
        </p:nvPicPr>
        <p:blipFill>
          <a:blip r:embed="rId5"/>
          <a:stretch>
            <a:fillRect/>
          </a:stretch>
        </p:blipFill>
        <p:spPr>
          <a:xfrm>
            <a:off x="184803" y="4215059"/>
            <a:ext cx="3338527" cy="1178945"/>
          </a:xfrm>
          <a:prstGeom prst="rect">
            <a:avLst/>
          </a:prstGeom>
        </p:spPr>
      </p:pic>
      <p:sp>
        <p:nvSpPr>
          <p:cNvPr id="8" name="Google Shape;679;p58">
            <a:extLst>
              <a:ext uri="{FF2B5EF4-FFF2-40B4-BE49-F238E27FC236}">
                <a16:creationId xmlns:a16="http://schemas.microsoft.com/office/drawing/2014/main" id="{58F29BF4-185D-AB52-2F97-A4AF2C070B63}"/>
              </a:ext>
            </a:extLst>
          </p:cNvPr>
          <p:cNvSpPr txBox="1"/>
          <p:nvPr/>
        </p:nvSpPr>
        <p:spPr>
          <a:xfrm>
            <a:off x="-98829" y="3504298"/>
            <a:ext cx="2456018" cy="7820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bg1"/>
                </a:solidFill>
                <a:latin typeface="Calibri"/>
                <a:cs typeface="Calibri"/>
                <a:sym typeface="Calibri"/>
              </a:rPr>
              <a:t>~10k papers from 2019</a:t>
            </a:r>
            <a:endParaRPr dirty="0">
              <a:solidFill>
                <a:schemeClr val="bg1"/>
              </a:solidFill>
            </a:endParaRPr>
          </a:p>
        </p:txBody>
      </p:sp>
      <p:sp>
        <p:nvSpPr>
          <p:cNvPr id="9" name="Oval 8">
            <a:extLst>
              <a:ext uri="{FF2B5EF4-FFF2-40B4-BE49-F238E27FC236}">
                <a16:creationId xmlns:a16="http://schemas.microsoft.com/office/drawing/2014/main" id="{51BD0729-6F44-4B37-3C62-83A0640C4413}"/>
              </a:ext>
            </a:extLst>
          </p:cNvPr>
          <p:cNvSpPr/>
          <p:nvPr/>
        </p:nvSpPr>
        <p:spPr>
          <a:xfrm>
            <a:off x="6101407" y="4204896"/>
            <a:ext cx="633743" cy="23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earing glasses&#10;&#10;Description automatically generated with medium confidence">
            <a:extLst>
              <a:ext uri="{FF2B5EF4-FFF2-40B4-BE49-F238E27FC236}">
                <a16:creationId xmlns:a16="http://schemas.microsoft.com/office/drawing/2014/main" id="{84083E5D-2036-DFF5-A8B6-61E8FCD0CEFB}"/>
              </a:ext>
            </a:extLst>
          </p:cNvPr>
          <p:cNvPicPr>
            <a:picLocks noChangeAspect="1"/>
          </p:cNvPicPr>
          <p:nvPr/>
        </p:nvPicPr>
        <p:blipFill>
          <a:blip r:embed="rId6"/>
          <a:stretch>
            <a:fillRect/>
          </a:stretch>
        </p:blipFill>
        <p:spPr>
          <a:xfrm>
            <a:off x="7343231" y="201976"/>
            <a:ext cx="1412352" cy="1466590"/>
          </a:xfrm>
          <a:prstGeom prst="rect">
            <a:avLst/>
          </a:prstGeom>
        </p:spPr>
      </p:pic>
      <p:sp>
        <p:nvSpPr>
          <p:cNvPr id="11" name="Google Shape;800;p67">
            <a:extLst>
              <a:ext uri="{FF2B5EF4-FFF2-40B4-BE49-F238E27FC236}">
                <a16:creationId xmlns:a16="http://schemas.microsoft.com/office/drawing/2014/main" id="{AD20A323-3949-6E06-C5D8-8EE441C370B6}"/>
              </a:ext>
            </a:extLst>
          </p:cNvPr>
          <p:cNvSpPr txBox="1"/>
          <p:nvPr/>
        </p:nvSpPr>
        <p:spPr>
          <a:xfrm>
            <a:off x="7343231" y="1626227"/>
            <a:ext cx="2940362" cy="307800"/>
          </a:xfrm>
          <a:prstGeom prst="rect">
            <a:avLst/>
          </a:prstGeom>
          <a:noFill/>
          <a:ln>
            <a:noFill/>
          </a:ln>
        </p:spPr>
        <p:txBody>
          <a:bodyPr spcFirstLastPara="1" wrap="square" lIns="91425" tIns="45700" rIns="91425" bIns="45700" anchor="t" anchorCtr="0">
            <a:noAutofit/>
          </a:bodyPr>
          <a:lstStyle/>
          <a:p>
            <a:pPr lvl="0"/>
            <a:r>
              <a:rPr lang="en-US" sz="1200" i="1" dirty="0">
                <a:solidFill>
                  <a:srgbClr val="FFFFFF"/>
                </a:solidFill>
                <a:latin typeface="Calibri"/>
                <a:ea typeface="Calibri"/>
                <a:cs typeface="Calibri"/>
                <a:sym typeface="Calibri"/>
              </a:rPr>
              <a:t>Arman </a:t>
            </a:r>
            <a:r>
              <a:rPr lang="en-US" sz="1200" i="1" dirty="0" err="1">
                <a:solidFill>
                  <a:srgbClr val="FFFFFF"/>
                </a:solidFill>
                <a:latin typeface="Calibri"/>
                <a:ea typeface="Calibri"/>
                <a:cs typeface="Calibri"/>
                <a:sym typeface="Calibri"/>
              </a:rPr>
              <a:t>Edalatmand</a:t>
            </a:r>
            <a:endParaRPr lang="en-US" sz="1200" i="1" dirty="0">
              <a:solidFill>
                <a:srgbClr val="FFFFFF"/>
              </a:solidFill>
              <a:latin typeface="Calibri"/>
              <a:ea typeface="Calibri"/>
              <a:cs typeface="Calibri"/>
              <a:sym typeface="Calibri"/>
            </a:endParaRPr>
          </a:p>
          <a:p>
            <a:pPr lvl="0"/>
            <a:r>
              <a:rPr lang="en-US" sz="1200" i="1" dirty="0">
                <a:solidFill>
                  <a:srgbClr val="FFFFFF"/>
                </a:solidFill>
                <a:latin typeface="Calibri"/>
                <a:ea typeface="Calibri"/>
                <a:cs typeface="Calibri"/>
                <a:sym typeface="Calibri"/>
              </a:rPr>
              <a:t>MSc 2022</a:t>
            </a:r>
            <a:endParaRPr sz="1200" dirty="0"/>
          </a:p>
        </p:txBody>
      </p:sp>
    </p:spTree>
    <p:extLst>
      <p:ext uri="{BB962C8B-B14F-4D97-AF65-F5344CB8AC3E}">
        <p14:creationId xmlns:p14="http://schemas.microsoft.com/office/powerpoint/2010/main" val="23478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3CE1C3-60F3-B2BC-4006-B0BF0C55D336}"/>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AB58EF87-0A4E-5680-E02E-7ED57529E5AA}"/>
              </a:ext>
            </a:extLst>
          </p:cNvPr>
          <p:cNvPicPr>
            <a:picLocks noChangeAspect="1"/>
          </p:cNvPicPr>
          <p:nvPr/>
        </p:nvPicPr>
        <p:blipFill>
          <a:blip r:embed="rId2"/>
          <a:stretch>
            <a:fillRect/>
          </a:stretch>
        </p:blipFill>
        <p:spPr>
          <a:xfrm>
            <a:off x="279525" y="201965"/>
            <a:ext cx="3179804" cy="1291795"/>
          </a:xfrm>
          <a:prstGeom prst="rect">
            <a:avLst/>
          </a:prstGeom>
        </p:spPr>
      </p:pic>
      <p:sp>
        <p:nvSpPr>
          <p:cNvPr id="3" name="Google Shape;364;p32">
            <a:extLst>
              <a:ext uri="{FF2B5EF4-FFF2-40B4-BE49-F238E27FC236}">
                <a16:creationId xmlns:a16="http://schemas.microsoft.com/office/drawing/2014/main" id="{0828E96E-9D29-C540-1B30-C5E2BFBEE17A}"/>
              </a:ext>
            </a:extLst>
          </p:cNvPr>
          <p:cNvSpPr txBox="1"/>
          <p:nvPr/>
        </p:nvSpPr>
        <p:spPr>
          <a:xfrm>
            <a:off x="3459329" y="162544"/>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sp>
        <p:nvSpPr>
          <p:cNvPr id="6" name="Google Shape;158;p17">
            <a:extLst>
              <a:ext uri="{FF2B5EF4-FFF2-40B4-BE49-F238E27FC236}">
                <a16:creationId xmlns:a16="http://schemas.microsoft.com/office/drawing/2014/main" id="{666C6850-A3F6-936E-ED5D-55EEA5D17339}"/>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Lee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2019. </a:t>
            </a:r>
            <a:r>
              <a:rPr lang="en-US" sz="900" dirty="0" err="1">
                <a:solidFill>
                  <a:schemeClr val="lt1"/>
                </a:solidFill>
                <a:latin typeface="Calibri"/>
                <a:ea typeface="Calibri"/>
                <a:cs typeface="Calibri"/>
                <a:sym typeface="Calibri"/>
              </a:rPr>
              <a:t>BioBERT</a:t>
            </a:r>
            <a:r>
              <a:rPr lang="en-US" sz="900" dirty="0">
                <a:solidFill>
                  <a:schemeClr val="lt1"/>
                </a:solidFill>
                <a:latin typeface="Calibri"/>
                <a:ea typeface="Calibri"/>
                <a:cs typeface="Calibri"/>
                <a:sym typeface="Calibri"/>
              </a:rPr>
              <a:t>: a pre-trained biomedical language representation model for biomedical text mining. </a:t>
            </a:r>
            <a:r>
              <a:rPr lang="en-US" sz="900" i="1" dirty="0">
                <a:solidFill>
                  <a:schemeClr val="lt1"/>
                </a:solidFill>
                <a:latin typeface="Calibri"/>
                <a:ea typeface="Calibri"/>
                <a:cs typeface="Calibri"/>
                <a:sym typeface="Calibri"/>
              </a:rPr>
              <a:t>arXiv</a:t>
            </a:r>
            <a:r>
              <a:rPr lang="en-US" sz="900" dirty="0">
                <a:solidFill>
                  <a:schemeClr val="lt1"/>
                </a:solidFill>
                <a:latin typeface="Calibri"/>
                <a:ea typeface="Calibri"/>
                <a:cs typeface="Calibri"/>
                <a:sym typeface="Calibri"/>
              </a:rPr>
              <a:t>:1901.08746.</a:t>
            </a:r>
            <a:endParaRPr sz="900" dirty="0"/>
          </a:p>
        </p:txBody>
      </p:sp>
      <p:sp>
        <p:nvSpPr>
          <p:cNvPr id="11" name="Google Shape;800;p67">
            <a:extLst>
              <a:ext uri="{FF2B5EF4-FFF2-40B4-BE49-F238E27FC236}">
                <a16:creationId xmlns:a16="http://schemas.microsoft.com/office/drawing/2014/main" id="{87FABC80-C14E-FBA0-52C7-D2FB4B089E53}"/>
              </a:ext>
            </a:extLst>
          </p:cNvPr>
          <p:cNvSpPr txBox="1"/>
          <p:nvPr/>
        </p:nvSpPr>
        <p:spPr>
          <a:xfrm>
            <a:off x="7343231" y="1626227"/>
            <a:ext cx="2940362" cy="307800"/>
          </a:xfrm>
          <a:prstGeom prst="rect">
            <a:avLst/>
          </a:prstGeom>
          <a:noFill/>
          <a:ln>
            <a:noFill/>
          </a:ln>
        </p:spPr>
        <p:txBody>
          <a:bodyPr spcFirstLastPara="1" wrap="square" lIns="91425" tIns="45700" rIns="91425" bIns="45700" anchor="t" anchorCtr="0">
            <a:noAutofit/>
          </a:bodyPr>
          <a:lstStyle/>
          <a:p>
            <a:pPr lvl="0"/>
            <a:r>
              <a:rPr lang="en-US" sz="1200" i="1" dirty="0">
                <a:solidFill>
                  <a:srgbClr val="FFFFFF"/>
                </a:solidFill>
                <a:latin typeface="Calibri"/>
                <a:ea typeface="Calibri"/>
                <a:cs typeface="Calibri"/>
                <a:sym typeface="Calibri"/>
              </a:rPr>
              <a:t>Tiffany Ta, MSc Student</a:t>
            </a:r>
            <a:endParaRPr sz="1200" dirty="0"/>
          </a:p>
        </p:txBody>
      </p:sp>
      <p:pic>
        <p:nvPicPr>
          <p:cNvPr id="5" name="Picture 4" descr="A person smiling in front of a tree&#10;&#10;AI-generated content may be incorrect.">
            <a:extLst>
              <a:ext uri="{FF2B5EF4-FFF2-40B4-BE49-F238E27FC236}">
                <a16:creationId xmlns:a16="http://schemas.microsoft.com/office/drawing/2014/main" id="{B90BA8C9-02D1-5D4A-8E41-9D454CAF6C98}"/>
              </a:ext>
            </a:extLst>
          </p:cNvPr>
          <p:cNvPicPr>
            <a:picLocks noChangeAspect="1"/>
          </p:cNvPicPr>
          <p:nvPr/>
        </p:nvPicPr>
        <p:blipFill>
          <a:blip r:embed="rId3"/>
          <a:stretch>
            <a:fillRect/>
          </a:stretch>
        </p:blipFill>
        <p:spPr>
          <a:xfrm>
            <a:off x="7343231" y="87240"/>
            <a:ext cx="1521244" cy="1521244"/>
          </a:xfrm>
          <a:prstGeom prst="rect">
            <a:avLst/>
          </a:prstGeom>
        </p:spPr>
      </p:pic>
      <p:pic>
        <p:nvPicPr>
          <p:cNvPr id="8" name="Picture 7" descr="A diagram of a medical procedure&#10;&#10;AI-generated content may be incorrect.">
            <a:extLst>
              <a:ext uri="{FF2B5EF4-FFF2-40B4-BE49-F238E27FC236}">
                <a16:creationId xmlns:a16="http://schemas.microsoft.com/office/drawing/2014/main" id="{7FE01A14-5716-C94C-B8D7-8C7CA519002E}"/>
              </a:ext>
            </a:extLst>
          </p:cNvPr>
          <p:cNvPicPr>
            <a:picLocks noChangeAspect="1"/>
          </p:cNvPicPr>
          <p:nvPr/>
        </p:nvPicPr>
        <p:blipFill>
          <a:blip r:embed="rId4"/>
          <a:stretch>
            <a:fillRect/>
          </a:stretch>
        </p:blipFill>
        <p:spPr>
          <a:xfrm>
            <a:off x="555584" y="2580595"/>
            <a:ext cx="7772400" cy="2499277"/>
          </a:xfrm>
          <a:prstGeom prst="rect">
            <a:avLst/>
          </a:prstGeom>
        </p:spPr>
      </p:pic>
    </p:spTree>
    <p:extLst>
      <p:ext uri="{BB962C8B-B14F-4D97-AF65-F5344CB8AC3E}">
        <p14:creationId xmlns:p14="http://schemas.microsoft.com/office/powerpoint/2010/main" val="32758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5B627F-4260-B2EA-EBD7-8FC022915FE7}"/>
              </a:ext>
            </a:extLst>
          </p:cNvPr>
          <p:cNvSpPr txBox="1"/>
          <p:nvPr/>
        </p:nvSpPr>
        <p:spPr>
          <a:xfrm>
            <a:off x="2407905" y="1661951"/>
            <a:ext cx="4320401" cy="2862322"/>
          </a:xfrm>
          <a:prstGeom prst="rect">
            <a:avLst/>
          </a:prstGeom>
          <a:noFill/>
        </p:spPr>
        <p:txBody>
          <a:bodyPr wrap="square" rtlCol="0">
            <a:spAutoFit/>
          </a:bodyPr>
          <a:lstStyle/>
          <a:p>
            <a:pPr algn="r"/>
            <a:r>
              <a:rPr lang="en-US" sz="2000" dirty="0">
                <a:solidFill>
                  <a:schemeClr val="bg1"/>
                </a:solidFill>
                <a:cs typeface="Impact"/>
              </a:rPr>
              <a:t>Rapid Response Strategies</a:t>
            </a:r>
          </a:p>
          <a:p>
            <a:pPr algn="r"/>
            <a:endParaRPr lang="en-US" sz="2000" dirty="0">
              <a:solidFill>
                <a:schemeClr val="bg1"/>
              </a:solidFill>
              <a:cs typeface="Impact"/>
            </a:endParaRPr>
          </a:p>
          <a:p>
            <a:pPr algn="r"/>
            <a:r>
              <a:rPr lang="en-US" sz="2000" dirty="0">
                <a:solidFill>
                  <a:schemeClr val="accent6">
                    <a:lumMod val="40000"/>
                    <a:lumOff val="60000"/>
                  </a:schemeClr>
                </a:solidFill>
                <a:cs typeface="Impact"/>
              </a:rPr>
              <a:t>Early Detection of Emergent Threats</a:t>
            </a:r>
          </a:p>
          <a:p>
            <a:pPr algn="r"/>
            <a:endParaRPr lang="en-US" sz="2000" dirty="0">
              <a:solidFill>
                <a:schemeClr val="bg1"/>
              </a:solidFill>
              <a:cs typeface="Impact"/>
            </a:endParaRPr>
          </a:p>
          <a:p>
            <a:pPr algn="r"/>
            <a:r>
              <a:rPr lang="en-US" sz="2000" dirty="0">
                <a:solidFill>
                  <a:schemeClr val="bg1"/>
                </a:solidFill>
                <a:cs typeface="Impact"/>
              </a:rPr>
              <a:t>Inform Public Policy</a:t>
            </a:r>
          </a:p>
          <a:p>
            <a:pPr algn="r"/>
            <a:endParaRPr lang="en-US" sz="2000" dirty="0">
              <a:solidFill>
                <a:schemeClr val="bg1"/>
              </a:solidFill>
              <a:cs typeface="Impact"/>
            </a:endParaRPr>
          </a:p>
          <a:p>
            <a:pPr algn="r"/>
            <a:r>
              <a:rPr lang="en-US" sz="2000" dirty="0">
                <a:solidFill>
                  <a:schemeClr val="bg1"/>
                </a:solidFill>
                <a:cs typeface="Impact"/>
              </a:rPr>
              <a:t>Guide Clinical Practice</a:t>
            </a:r>
          </a:p>
          <a:p>
            <a:pPr algn="r"/>
            <a:endParaRPr lang="en-US" sz="2000" dirty="0">
              <a:solidFill>
                <a:schemeClr val="bg1"/>
              </a:solidFill>
              <a:cs typeface="Impact"/>
            </a:endParaRPr>
          </a:p>
          <a:p>
            <a:pPr algn="r"/>
            <a:r>
              <a:rPr lang="en-US" sz="2000" dirty="0">
                <a:solidFill>
                  <a:srgbClr val="FCD5B5"/>
                </a:solidFill>
                <a:cs typeface="Impact"/>
              </a:rPr>
              <a:t>Enable Targeted Drug Development</a:t>
            </a:r>
          </a:p>
        </p:txBody>
      </p:sp>
      <p:sp>
        <p:nvSpPr>
          <p:cNvPr id="9" name="TextBox 8">
            <a:extLst>
              <a:ext uri="{FF2B5EF4-FFF2-40B4-BE49-F238E27FC236}">
                <a16:creationId xmlns:a16="http://schemas.microsoft.com/office/drawing/2014/main" id="{2E09E368-FAD3-8C11-963D-A8BBED9C4631}"/>
              </a:ext>
            </a:extLst>
          </p:cNvPr>
          <p:cNvSpPr txBox="1"/>
          <p:nvPr/>
        </p:nvSpPr>
        <p:spPr>
          <a:xfrm>
            <a:off x="5227569" y="147430"/>
            <a:ext cx="3571986" cy="400110"/>
          </a:xfrm>
          <a:prstGeom prst="rect">
            <a:avLst/>
          </a:prstGeom>
          <a:noFill/>
        </p:spPr>
        <p:txBody>
          <a:bodyPr wrap="square" rtlCol="0">
            <a:spAutoFit/>
          </a:bodyPr>
          <a:lstStyle/>
          <a:p>
            <a:pPr algn="r"/>
            <a:r>
              <a:rPr lang="en-US" sz="2000" dirty="0">
                <a:solidFill>
                  <a:schemeClr val="bg1"/>
                </a:solidFill>
                <a:cs typeface="Impact"/>
              </a:rPr>
              <a:t>The Future</a:t>
            </a:r>
          </a:p>
        </p:txBody>
      </p:sp>
      <p:pic>
        <p:nvPicPr>
          <p:cNvPr id="10" name="Picture 9" descr="Marie_hattar_2_3.jpg">
            <a:extLst>
              <a:ext uri="{FF2B5EF4-FFF2-40B4-BE49-F238E27FC236}">
                <a16:creationId xmlns:a16="http://schemas.microsoft.com/office/drawing/2014/main" id="{593A3114-5DF6-C475-D3D3-6AC22E47B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56" y="413359"/>
            <a:ext cx="1912792" cy="1470937"/>
          </a:xfrm>
          <a:prstGeom prst="rect">
            <a:avLst/>
          </a:prstGeom>
        </p:spPr>
      </p:pic>
      <p:sp>
        <p:nvSpPr>
          <p:cNvPr id="22" name="TextBox 21">
            <a:extLst>
              <a:ext uri="{FF2B5EF4-FFF2-40B4-BE49-F238E27FC236}">
                <a16:creationId xmlns:a16="http://schemas.microsoft.com/office/drawing/2014/main" id="{915681CA-A355-5593-FC7D-7D2B328DB0BD}"/>
              </a:ext>
            </a:extLst>
          </p:cNvPr>
          <p:cNvSpPr txBox="1"/>
          <p:nvPr/>
        </p:nvSpPr>
        <p:spPr>
          <a:xfrm rot="5400000">
            <a:off x="5677753" y="2875162"/>
            <a:ext cx="2795751" cy="369332"/>
          </a:xfrm>
          <a:prstGeom prst="rect">
            <a:avLst/>
          </a:prstGeom>
          <a:solidFill>
            <a:schemeClr val="accent5">
              <a:lumMod val="60000"/>
              <a:lumOff val="40000"/>
            </a:schemeClr>
          </a:solidFill>
        </p:spPr>
        <p:txBody>
          <a:bodyPr wrap="square" rtlCol="0">
            <a:spAutoFit/>
          </a:bodyPr>
          <a:lstStyle/>
          <a:p>
            <a:pPr algn="ctr"/>
            <a:r>
              <a:rPr lang="en-US" dirty="0"/>
              <a:t>machine learning</a:t>
            </a:r>
          </a:p>
        </p:txBody>
      </p:sp>
      <p:sp>
        <p:nvSpPr>
          <p:cNvPr id="23" name="TextBox 22">
            <a:extLst>
              <a:ext uri="{FF2B5EF4-FFF2-40B4-BE49-F238E27FC236}">
                <a16:creationId xmlns:a16="http://schemas.microsoft.com/office/drawing/2014/main" id="{75577DAC-005D-BB86-8D92-C453EB32F18D}"/>
              </a:ext>
            </a:extLst>
          </p:cNvPr>
          <p:cNvSpPr txBox="1"/>
          <p:nvPr/>
        </p:nvSpPr>
        <p:spPr>
          <a:xfrm rot="5400000">
            <a:off x="6389935" y="2845855"/>
            <a:ext cx="2414750" cy="369332"/>
          </a:xfrm>
          <a:prstGeom prst="rect">
            <a:avLst/>
          </a:prstGeom>
          <a:solidFill>
            <a:schemeClr val="accent5">
              <a:lumMod val="60000"/>
              <a:lumOff val="40000"/>
            </a:schemeClr>
          </a:solidFill>
        </p:spPr>
        <p:txBody>
          <a:bodyPr wrap="square" rtlCol="0">
            <a:spAutoFit/>
          </a:bodyPr>
          <a:lstStyle/>
          <a:p>
            <a:pPr algn="ctr"/>
            <a:r>
              <a:rPr lang="en-US" dirty="0"/>
              <a:t>artificial intelligence</a:t>
            </a:r>
          </a:p>
        </p:txBody>
      </p:sp>
      <p:sp>
        <p:nvSpPr>
          <p:cNvPr id="24" name="TextBox 23">
            <a:extLst>
              <a:ext uri="{FF2B5EF4-FFF2-40B4-BE49-F238E27FC236}">
                <a16:creationId xmlns:a16="http://schemas.microsoft.com/office/drawing/2014/main" id="{7BEA2A6C-6851-9EA8-B420-F73A981EC86C}"/>
              </a:ext>
            </a:extLst>
          </p:cNvPr>
          <p:cNvSpPr txBox="1"/>
          <p:nvPr/>
        </p:nvSpPr>
        <p:spPr>
          <a:xfrm>
            <a:off x="1735804" y="5330908"/>
            <a:ext cx="2655127" cy="523220"/>
          </a:xfrm>
          <a:prstGeom prst="rect">
            <a:avLst/>
          </a:prstGeom>
          <a:noFill/>
        </p:spPr>
        <p:txBody>
          <a:bodyPr wrap="square" rtlCol="0">
            <a:spAutoFit/>
          </a:bodyPr>
          <a:lstStyle/>
          <a:p>
            <a:r>
              <a:rPr lang="en-US" sz="1400" dirty="0">
                <a:solidFill>
                  <a:schemeClr val="bg1"/>
                </a:solidFill>
                <a:cs typeface="Impact"/>
              </a:rPr>
              <a:t>adjuvants!</a:t>
            </a:r>
          </a:p>
          <a:p>
            <a:r>
              <a:rPr lang="en-US" sz="1400" dirty="0">
                <a:solidFill>
                  <a:schemeClr val="bg1"/>
                </a:solidFill>
                <a:cs typeface="Impact"/>
              </a:rPr>
              <a:t>lipid targets!</a:t>
            </a:r>
          </a:p>
        </p:txBody>
      </p:sp>
      <p:cxnSp>
        <p:nvCxnSpPr>
          <p:cNvPr id="25" name="Straight Connector 24">
            <a:extLst>
              <a:ext uri="{FF2B5EF4-FFF2-40B4-BE49-F238E27FC236}">
                <a16:creationId xmlns:a16="http://schemas.microsoft.com/office/drawing/2014/main" id="{6C77CD76-D759-B6B5-81C0-2EDD1D033E58}"/>
              </a:ext>
            </a:extLst>
          </p:cNvPr>
          <p:cNvCxnSpPr>
            <a:cxnSpLocks/>
          </p:cNvCxnSpPr>
          <p:nvPr/>
        </p:nvCxnSpPr>
        <p:spPr>
          <a:xfrm flipV="1">
            <a:off x="2788467" y="4617268"/>
            <a:ext cx="1267485" cy="823865"/>
          </a:xfrm>
          <a:prstGeom prst="line">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6" name="Picture 25" descr="Diagram, schematic&#10;&#10;Description automatically generated">
            <a:extLst>
              <a:ext uri="{FF2B5EF4-FFF2-40B4-BE49-F238E27FC236}">
                <a16:creationId xmlns:a16="http://schemas.microsoft.com/office/drawing/2014/main" id="{839CBBCA-D6C6-7EC5-C34B-C627F95F257E}"/>
              </a:ext>
            </a:extLst>
          </p:cNvPr>
          <p:cNvPicPr>
            <a:picLocks noChangeAspect="1"/>
          </p:cNvPicPr>
          <p:nvPr/>
        </p:nvPicPr>
        <p:blipFill>
          <a:blip r:embed="rId3"/>
          <a:stretch>
            <a:fillRect/>
          </a:stretch>
        </p:blipFill>
        <p:spPr>
          <a:xfrm>
            <a:off x="126495" y="3671994"/>
            <a:ext cx="1253080" cy="852279"/>
          </a:xfrm>
          <a:prstGeom prst="rect">
            <a:avLst/>
          </a:prstGeom>
        </p:spPr>
      </p:pic>
      <p:sp>
        <p:nvSpPr>
          <p:cNvPr id="27" name="TextBox 26">
            <a:extLst>
              <a:ext uri="{FF2B5EF4-FFF2-40B4-BE49-F238E27FC236}">
                <a16:creationId xmlns:a16="http://schemas.microsoft.com/office/drawing/2014/main" id="{EE205BF7-C05F-20A3-6E49-62648E215A58}"/>
              </a:ext>
            </a:extLst>
          </p:cNvPr>
          <p:cNvSpPr txBox="1"/>
          <p:nvPr/>
        </p:nvSpPr>
        <p:spPr>
          <a:xfrm>
            <a:off x="52011" y="4515220"/>
            <a:ext cx="2655127" cy="400110"/>
          </a:xfrm>
          <a:prstGeom prst="rect">
            <a:avLst/>
          </a:prstGeom>
          <a:noFill/>
        </p:spPr>
        <p:txBody>
          <a:bodyPr wrap="square" rtlCol="0">
            <a:spAutoFit/>
          </a:bodyPr>
          <a:lstStyle/>
          <a:p>
            <a:r>
              <a:rPr lang="en-US" sz="1000" dirty="0" err="1">
                <a:solidFill>
                  <a:schemeClr val="bg1"/>
                </a:solidFill>
                <a:cs typeface="Impact"/>
              </a:rPr>
              <a:t>Aspergillomarasmine</a:t>
            </a:r>
            <a:r>
              <a:rPr lang="en-US" sz="1000" dirty="0">
                <a:solidFill>
                  <a:schemeClr val="bg1"/>
                </a:solidFill>
                <a:cs typeface="Impact"/>
              </a:rPr>
              <a:t> A vs. NDM-1</a:t>
            </a:r>
          </a:p>
          <a:p>
            <a:r>
              <a:rPr lang="en-US" sz="1000" dirty="0">
                <a:solidFill>
                  <a:schemeClr val="bg1"/>
                </a:solidFill>
                <a:cs typeface="Impact"/>
              </a:rPr>
              <a:t>King </a:t>
            </a:r>
            <a:r>
              <a:rPr lang="en-US" sz="1000" i="1" dirty="0">
                <a:solidFill>
                  <a:schemeClr val="bg1"/>
                </a:solidFill>
                <a:cs typeface="Impact"/>
              </a:rPr>
              <a:t>et al</a:t>
            </a:r>
            <a:r>
              <a:rPr lang="en-US" sz="1000" dirty="0">
                <a:solidFill>
                  <a:schemeClr val="bg1"/>
                </a:solidFill>
                <a:cs typeface="Impact"/>
              </a:rPr>
              <a:t>. </a:t>
            </a:r>
            <a:r>
              <a:rPr lang="en-US" sz="1000" i="1" dirty="0">
                <a:solidFill>
                  <a:schemeClr val="bg1"/>
                </a:solidFill>
                <a:cs typeface="Impact"/>
              </a:rPr>
              <a:t>Nature</a:t>
            </a:r>
            <a:r>
              <a:rPr lang="en-US" sz="1000" dirty="0">
                <a:solidFill>
                  <a:schemeClr val="bg1"/>
                </a:solidFill>
                <a:cs typeface="Impact"/>
              </a:rPr>
              <a:t> 2014 510:503-506</a:t>
            </a:r>
          </a:p>
        </p:txBody>
      </p:sp>
      <p:pic>
        <p:nvPicPr>
          <p:cNvPr id="28" name="Picture 27" descr="Diagram&#10;&#10;Description automatically generated">
            <a:extLst>
              <a:ext uri="{FF2B5EF4-FFF2-40B4-BE49-F238E27FC236}">
                <a16:creationId xmlns:a16="http://schemas.microsoft.com/office/drawing/2014/main" id="{26F3E066-3598-2A41-10C9-09A09C6E9814}"/>
              </a:ext>
            </a:extLst>
          </p:cNvPr>
          <p:cNvPicPr>
            <a:picLocks noChangeAspect="1"/>
          </p:cNvPicPr>
          <p:nvPr/>
        </p:nvPicPr>
        <p:blipFill>
          <a:blip r:embed="rId4"/>
          <a:stretch>
            <a:fillRect/>
          </a:stretch>
        </p:blipFill>
        <p:spPr>
          <a:xfrm>
            <a:off x="4085072" y="5432428"/>
            <a:ext cx="1500916" cy="925565"/>
          </a:xfrm>
          <a:prstGeom prst="rect">
            <a:avLst/>
          </a:prstGeom>
        </p:spPr>
      </p:pic>
      <p:sp>
        <p:nvSpPr>
          <p:cNvPr id="29" name="TextBox 28">
            <a:extLst>
              <a:ext uri="{FF2B5EF4-FFF2-40B4-BE49-F238E27FC236}">
                <a16:creationId xmlns:a16="http://schemas.microsoft.com/office/drawing/2014/main" id="{1C787CF9-8000-E598-6177-3C9D55920517}"/>
              </a:ext>
            </a:extLst>
          </p:cNvPr>
          <p:cNvSpPr txBox="1"/>
          <p:nvPr/>
        </p:nvSpPr>
        <p:spPr>
          <a:xfrm>
            <a:off x="3988050" y="6335548"/>
            <a:ext cx="2655127" cy="400110"/>
          </a:xfrm>
          <a:prstGeom prst="rect">
            <a:avLst/>
          </a:prstGeom>
          <a:noFill/>
        </p:spPr>
        <p:txBody>
          <a:bodyPr wrap="square" rtlCol="0">
            <a:spAutoFit/>
          </a:bodyPr>
          <a:lstStyle/>
          <a:p>
            <a:r>
              <a:rPr lang="en-US" sz="1000" dirty="0" err="1">
                <a:solidFill>
                  <a:schemeClr val="bg1"/>
                </a:solidFill>
                <a:cs typeface="Impact"/>
              </a:rPr>
              <a:t>Teixobactin</a:t>
            </a:r>
            <a:r>
              <a:rPr lang="en-US" sz="1000" dirty="0">
                <a:solidFill>
                  <a:schemeClr val="bg1"/>
                </a:solidFill>
                <a:cs typeface="Impact"/>
              </a:rPr>
              <a:t> vs. lipids</a:t>
            </a:r>
          </a:p>
          <a:p>
            <a:r>
              <a:rPr lang="en-US" sz="1000" dirty="0">
                <a:solidFill>
                  <a:schemeClr val="bg1"/>
                </a:solidFill>
                <a:cs typeface="Impact"/>
              </a:rPr>
              <a:t>Ling </a:t>
            </a:r>
            <a:r>
              <a:rPr lang="en-US" sz="1000" i="1" dirty="0">
                <a:solidFill>
                  <a:schemeClr val="bg1"/>
                </a:solidFill>
                <a:cs typeface="Impact"/>
              </a:rPr>
              <a:t>et al. Nature</a:t>
            </a:r>
            <a:r>
              <a:rPr lang="en-US" sz="1000" dirty="0">
                <a:solidFill>
                  <a:schemeClr val="bg1"/>
                </a:solidFill>
                <a:cs typeface="Impact"/>
              </a:rPr>
              <a:t> 2015 517:455-459</a:t>
            </a:r>
          </a:p>
        </p:txBody>
      </p:sp>
    </p:spTree>
    <p:extLst>
      <p:ext uri="{BB962C8B-B14F-4D97-AF65-F5344CB8AC3E}">
        <p14:creationId xmlns:p14="http://schemas.microsoft.com/office/powerpoint/2010/main" val="1288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oogle Shape;92;p13">
            <a:extLst>
              <a:ext uri="{FF2B5EF4-FFF2-40B4-BE49-F238E27FC236}">
                <a16:creationId xmlns:a16="http://schemas.microsoft.com/office/drawing/2014/main" id="{8FF540C5-7B46-A744-A509-DB10B97426F5}"/>
              </a:ext>
            </a:extLst>
          </p:cNvPr>
          <p:cNvPicPr preferRelativeResize="0"/>
          <p:nvPr/>
        </p:nvPicPr>
        <p:blipFill rotWithShape="1">
          <a:blip r:embed="rId2">
            <a:alphaModFix/>
          </a:blip>
          <a:srcRect/>
          <a:stretch/>
        </p:blipFill>
        <p:spPr>
          <a:xfrm>
            <a:off x="8572499" y="72569"/>
            <a:ext cx="450823" cy="510403"/>
          </a:xfrm>
          <a:prstGeom prst="rect">
            <a:avLst/>
          </a:prstGeom>
          <a:noFill/>
          <a:ln>
            <a:noFill/>
          </a:ln>
        </p:spPr>
      </p:pic>
      <p:pic>
        <p:nvPicPr>
          <p:cNvPr id="7" name="Google Shape;965;p81" descr="funding.jpg">
            <a:extLst>
              <a:ext uri="{FF2B5EF4-FFF2-40B4-BE49-F238E27FC236}">
                <a16:creationId xmlns:a16="http://schemas.microsoft.com/office/drawing/2014/main" id="{112CC18B-4076-E14B-9FDF-04492FCFF0FA}"/>
              </a:ext>
            </a:extLst>
          </p:cNvPr>
          <p:cNvPicPr preferRelativeResize="0"/>
          <p:nvPr/>
        </p:nvPicPr>
        <p:blipFill rotWithShape="1">
          <a:blip r:embed="rId3">
            <a:alphaModFix/>
          </a:blip>
          <a:srcRect/>
          <a:stretch/>
        </p:blipFill>
        <p:spPr>
          <a:xfrm>
            <a:off x="377799" y="5750272"/>
            <a:ext cx="8388423" cy="901559"/>
          </a:xfrm>
          <a:prstGeom prst="rect">
            <a:avLst/>
          </a:prstGeom>
          <a:noFill/>
          <a:ln>
            <a:noFill/>
          </a:ln>
        </p:spPr>
      </p:pic>
      <p:sp>
        <p:nvSpPr>
          <p:cNvPr id="9" name="Google Shape;963;p81">
            <a:extLst>
              <a:ext uri="{FF2B5EF4-FFF2-40B4-BE49-F238E27FC236}">
                <a16:creationId xmlns:a16="http://schemas.microsoft.com/office/drawing/2014/main" id="{54295AF5-3F27-F945-A508-AE9B46FA300F}"/>
              </a:ext>
            </a:extLst>
          </p:cNvPr>
          <p:cNvSpPr txBox="1"/>
          <p:nvPr/>
        </p:nvSpPr>
        <p:spPr>
          <a:xfrm>
            <a:off x="367115" y="3334242"/>
            <a:ext cx="7920880" cy="282150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Dr. Gerry Wright, IIDR, and the CARD Consortium</a:t>
            </a:r>
            <a:endParaRPr dirty="0"/>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GenEpiO</a:t>
            </a:r>
            <a:r>
              <a:rPr lang="en-US" dirty="0">
                <a:solidFill>
                  <a:schemeClr val="lt1"/>
                </a:solidFill>
                <a:latin typeface="Calibri"/>
                <a:ea typeface="Calibri"/>
                <a:cs typeface="Calibri"/>
                <a:sym typeface="Calibri"/>
              </a:rPr>
              <a:t> Consortium</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National Microbiology Laboratory, Canada – IRIDA Surveillance Project</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National Center for Biotechnology Information (NCBI, USA)</a:t>
            </a:r>
            <a:endParaRPr dirty="0"/>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bioMérieux</a:t>
            </a:r>
            <a:r>
              <a:rPr lang="en-US" dirty="0">
                <a:solidFill>
                  <a:schemeClr val="lt1"/>
                </a:solidFill>
                <a:latin typeface="Calibri"/>
                <a:ea typeface="Calibri"/>
                <a:cs typeface="Calibri"/>
                <a:sym typeface="Calibri"/>
              </a:rPr>
              <a:t> France, Inc.</a:t>
            </a:r>
            <a:endParaRPr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IslandViewer</a:t>
            </a:r>
            <a:r>
              <a:rPr lang="en-US" dirty="0">
                <a:solidFill>
                  <a:schemeClr val="lt1"/>
                </a:solidFill>
                <a:latin typeface="Calibri"/>
                <a:ea typeface="Calibri"/>
                <a:cs typeface="Calibri"/>
                <a:sym typeface="Calibri"/>
              </a:rPr>
              <a:t> Database – Dr. Fiona Brinkman, UBC</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McMaster Industrial Liaison Office</a:t>
            </a:r>
            <a:endParaRPr dirty="0"/>
          </a:p>
        </p:txBody>
      </p:sp>
      <p:pic>
        <p:nvPicPr>
          <p:cNvPr id="2" name="Picture 1" descr="A collage of people smiling&#10;&#10;AI-generated content may be incorrect.">
            <a:extLst>
              <a:ext uri="{FF2B5EF4-FFF2-40B4-BE49-F238E27FC236}">
                <a16:creationId xmlns:a16="http://schemas.microsoft.com/office/drawing/2014/main" id="{22C43AC7-CF04-0AB7-FC6C-92578DE32CC9}"/>
              </a:ext>
            </a:extLst>
          </p:cNvPr>
          <p:cNvPicPr>
            <a:picLocks noChangeAspect="1"/>
          </p:cNvPicPr>
          <p:nvPr/>
        </p:nvPicPr>
        <p:blipFill>
          <a:blip r:embed="rId4"/>
          <a:stretch>
            <a:fillRect/>
          </a:stretch>
        </p:blipFill>
        <p:spPr>
          <a:xfrm>
            <a:off x="1566042" y="206169"/>
            <a:ext cx="6563166" cy="3001025"/>
          </a:xfrm>
          <a:prstGeom prst="rect">
            <a:avLst/>
          </a:prstGeom>
        </p:spPr>
      </p:pic>
      <p:sp>
        <p:nvSpPr>
          <p:cNvPr id="3" name="TextBox 2">
            <a:extLst>
              <a:ext uri="{FF2B5EF4-FFF2-40B4-BE49-F238E27FC236}">
                <a16:creationId xmlns:a16="http://schemas.microsoft.com/office/drawing/2014/main" id="{043BFA2F-E2F3-F1FD-D9A0-86A41A8B3606}"/>
              </a:ext>
            </a:extLst>
          </p:cNvPr>
          <p:cNvSpPr txBox="1"/>
          <p:nvPr/>
        </p:nvSpPr>
        <p:spPr>
          <a:xfrm>
            <a:off x="-104703" y="72569"/>
            <a:ext cx="1393613" cy="369332"/>
          </a:xfrm>
          <a:prstGeom prst="rect">
            <a:avLst/>
          </a:prstGeom>
          <a:noFill/>
        </p:spPr>
        <p:txBody>
          <a:bodyPr wrap="square" rtlCol="0">
            <a:spAutoFit/>
          </a:bodyPr>
          <a:lstStyle/>
          <a:p>
            <a:pPr algn="r"/>
            <a:r>
              <a:rPr lang="en-US" dirty="0">
                <a:solidFill>
                  <a:schemeClr val="bg1"/>
                </a:solidFill>
                <a:cs typeface="Impact"/>
              </a:rPr>
              <a:t>Questions?</a:t>
            </a:r>
          </a:p>
        </p:txBody>
      </p:sp>
    </p:spTree>
    <p:extLst>
      <p:ext uri="{BB962C8B-B14F-4D97-AF65-F5344CB8AC3E}">
        <p14:creationId xmlns:p14="http://schemas.microsoft.com/office/powerpoint/2010/main" val="38749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vmworld-2013-three-quirky-ways-to-simplify-dr-with-vmware-site-recovery-manager-21-638.jpg">
            <a:extLst>
              <a:ext uri="{FF2B5EF4-FFF2-40B4-BE49-F238E27FC236}">
                <a16:creationId xmlns:a16="http://schemas.microsoft.com/office/drawing/2014/main" id="{13A5EDDE-25E3-2BB9-0F22-BF2D379C6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6" name="Rectangle 5">
            <a:extLst>
              <a:ext uri="{FF2B5EF4-FFF2-40B4-BE49-F238E27FC236}">
                <a16:creationId xmlns:a16="http://schemas.microsoft.com/office/drawing/2014/main" id="{BF9E5F58-8F93-850B-2075-36F9D29CADBF}"/>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8" name="Picture 7" descr="blackswan.jpg">
            <a:extLst>
              <a:ext uri="{FF2B5EF4-FFF2-40B4-BE49-F238E27FC236}">
                <a16:creationId xmlns:a16="http://schemas.microsoft.com/office/drawing/2014/main" id="{BB228866-B92F-68F4-60E6-283335039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689" y="1010845"/>
            <a:ext cx="1917753" cy="2874214"/>
          </a:xfrm>
          <a:prstGeom prst="rect">
            <a:avLst/>
          </a:prstGeom>
        </p:spPr>
      </p:pic>
      <p:sp>
        <p:nvSpPr>
          <p:cNvPr id="9" name="Rectangle 8">
            <a:extLst>
              <a:ext uri="{FF2B5EF4-FFF2-40B4-BE49-F238E27FC236}">
                <a16:creationId xmlns:a16="http://schemas.microsoft.com/office/drawing/2014/main" id="{52D97707-3678-358C-A9AB-F77C8DAC7663}"/>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Tree>
    <p:extLst>
      <p:ext uri="{BB962C8B-B14F-4D97-AF65-F5344CB8AC3E}">
        <p14:creationId xmlns:p14="http://schemas.microsoft.com/office/powerpoint/2010/main" val="404505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8989F-5591-5D6D-2A23-BF7875FCFD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2CB769-CA9D-1AD5-05ED-DF72663BF753}"/>
              </a:ext>
            </a:extLst>
          </p:cNvPr>
          <p:cNvSpPr txBox="1"/>
          <p:nvPr/>
        </p:nvSpPr>
        <p:spPr>
          <a:xfrm>
            <a:off x="179512" y="116632"/>
            <a:ext cx="5328592" cy="400110"/>
          </a:xfrm>
          <a:prstGeom prst="rect">
            <a:avLst/>
          </a:prstGeom>
          <a:noFill/>
        </p:spPr>
        <p:txBody>
          <a:bodyPr wrap="square" rtlCol="0">
            <a:spAutoFit/>
          </a:bodyPr>
          <a:lstStyle/>
          <a:p>
            <a:r>
              <a:rPr lang="en-US" sz="2000" dirty="0">
                <a:solidFill>
                  <a:srgbClr val="FFFFFF"/>
                </a:solidFill>
                <a:cs typeface="Impact"/>
              </a:rPr>
              <a:t>Comprehensive Antibiotic Resistance Database</a:t>
            </a:r>
          </a:p>
        </p:txBody>
      </p:sp>
      <p:pic>
        <p:nvPicPr>
          <p:cNvPr id="3" name="Google Shape;949;p79">
            <a:extLst>
              <a:ext uri="{FF2B5EF4-FFF2-40B4-BE49-F238E27FC236}">
                <a16:creationId xmlns:a16="http://schemas.microsoft.com/office/drawing/2014/main" id="{71668AAD-43C3-3CC8-B4DC-6E929050CCFE}"/>
              </a:ext>
            </a:extLst>
          </p:cNvPr>
          <p:cNvPicPr preferRelativeResize="0"/>
          <p:nvPr/>
        </p:nvPicPr>
        <p:blipFill rotWithShape="1">
          <a:blip r:embed="rId3">
            <a:alphaModFix/>
          </a:blip>
          <a:srcRect/>
          <a:stretch/>
        </p:blipFill>
        <p:spPr>
          <a:xfrm>
            <a:off x="4572000" y="673050"/>
            <a:ext cx="4292599" cy="2426627"/>
          </a:xfrm>
          <a:prstGeom prst="rect">
            <a:avLst/>
          </a:prstGeom>
          <a:noFill/>
          <a:ln>
            <a:noFill/>
          </a:ln>
        </p:spPr>
      </p:pic>
      <p:sp>
        <p:nvSpPr>
          <p:cNvPr id="4" name="Google Shape;950;p79">
            <a:extLst>
              <a:ext uri="{FF2B5EF4-FFF2-40B4-BE49-F238E27FC236}">
                <a16:creationId xmlns:a16="http://schemas.microsoft.com/office/drawing/2014/main" id="{CC77C5F5-567A-C3A9-6550-26728E1C7998}"/>
              </a:ext>
            </a:extLst>
          </p:cNvPr>
          <p:cNvSpPr txBox="1"/>
          <p:nvPr/>
        </p:nvSpPr>
        <p:spPr>
          <a:xfrm>
            <a:off x="187693" y="547200"/>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5+ million page views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Over 350,000 users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77.9% new, 22.1% returning visitors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CARD website analyzes a MDR genome every 4 minutes</a:t>
            </a:r>
          </a:p>
          <a:p>
            <a:pPr marL="457200" marR="0" lvl="0" indent="-342900" algn="l" rtl="0">
              <a:spcBef>
                <a:spcPts val="0"/>
              </a:spcBef>
              <a:spcAft>
                <a:spcPts val="0"/>
              </a:spcAft>
              <a:buClr>
                <a:schemeClr val="lt1"/>
              </a:buClr>
              <a:buSzPts val="1800"/>
              <a:buFont typeface="Calibri"/>
              <a:buChar char="●"/>
            </a:pPr>
            <a:r>
              <a:rPr lang="en-US" dirty="0">
                <a:solidFill>
                  <a:schemeClr val="lt1"/>
                </a:solidFill>
                <a:latin typeface="Calibri"/>
                <a:ea typeface="Calibri"/>
                <a:cs typeface="Calibri"/>
                <a:sym typeface="Calibri"/>
              </a:rPr>
              <a:t>In use by &gt;150 Public Health Agencies</a:t>
            </a: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Licensed to 50 companies in a variety of sectors</a:t>
            </a:r>
            <a:endParaRPr lang="en-US"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endParaRPr lang="en-US"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endParaRPr sz="1800" dirty="0">
              <a:solidFill>
                <a:schemeClr val="lt1"/>
              </a:solidFill>
              <a:latin typeface="Calibri"/>
              <a:ea typeface="Calibri"/>
              <a:cs typeface="Calibri"/>
              <a:sym typeface="Calibri"/>
            </a:endParaRPr>
          </a:p>
        </p:txBody>
      </p:sp>
      <p:sp>
        <p:nvSpPr>
          <p:cNvPr id="5" name="Google Shape;951;p79">
            <a:extLst>
              <a:ext uri="{FF2B5EF4-FFF2-40B4-BE49-F238E27FC236}">
                <a16:creationId xmlns:a16="http://schemas.microsoft.com/office/drawing/2014/main" id="{B3218869-DF7B-3C3C-8996-BE6B11DEA533}"/>
              </a:ext>
            </a:extLst>
          </p:cNvPr>
          <p:cNvSpPr txBox="1"/>
          <p:nvPr/>
        </p:nvSpPr>
        <p:spPr>
          <a:xfrm>
            <a:off x="187693" y="3809258"/>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chemeClr val="lt1"/>
                </a:solidFill>
                <a:latin typeface="Calibri"/>
                <a:ea typeface="Calibri"/>
                <a:cs typeface="Calibri"/>
                <a:sym typeface="Calibri"/>
              </a:rPr>
              <a:t>Citations</a:t>
            </a:r>
            <a:endParaRPr sz="1800" u="sng"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a:solidFill>
                  <a:schemeClr val="lt1"/>
                </a:solidFill>
                <a:latin typeface="Calibri"/>
                <a:ea typeface="Calibri"/>
                <a:cs typeface="Calibri"/>
                <a:sym typeface="Calibri"/>
              </a:rPr>
              <a:t>McArthur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2013	</a:t>
            </a:r>
            <a:r>
              <a:rPr lang="en-US" dirty="0">
                <a:solidFill>
                  <a:schemeClr val="lt1"/>
                </a:solidFill>
                <a:ea typeface="Calibri"/>
                <a:cs typeface="Calibri"/>
                <a:sym typeface="Calibri"/>
              </a:rPr>
              <a:t>2376</a:t>
            </a: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a:solidFill>
                  <a:schemeClr val="lt1"/>
                </a:solidFill>
                <a:latin typeface="Calibri"/>
                <a:ea typeface="Calibri"/>
                <a:cs typeface="Calibri"/>
                <a:sym typeface="Calibri"/>
              </a:rPr>
              <a:t>Jia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2017			</a:t>
            </a:r>
            <a:r>
              <a:rPr lang="en-US" dirty="0">
                <a:solidFill>
                  <a:schemeClr val="lt1"/>
                </a:solidFill>
                <a:ea typeface="Calibri"/>
                <a:cs typeface="Calibri"/>
                <a:sym typeface="Calibri"/>
              </a:rPr>
              <a:t>2729</a:t>
            </a: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err="1">
                <a:solidFill>
                  <a:schemeClr val="lt1"/>
                </a:solidFill>
                <a:latin typeface="Calibri"/>
                <a:ea typeface="Calibri"/>
                <a:cs typeface="Calibri"/>
                <a:sym typeface="Calibri"/>
              </a:rPr>
              <a:t>Alcock</a:t>
            </a:r>
            <a:r>
              <a:rPr lang="en-US" sz="1800" dirty="0">
                <a:solidFill>
                  <a:schemeClr val="lt1"/>
                </a:solidFill>
                <a:latin typeface="Calibri"/>
                <a:ea typeface="Calibri"/>
                <a:cs typeface="Calibri"/>
                <a:sym typeface="Calibri"/>
              </a:rPr>
              <a:t>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2020		</a:t>
            </a:r>
            <a:r>
              <a:rPr lang="en-US" dirty="0">
                <a:solidFill>
                  <a:schemeClr val="lt1"/>
                </a:solidFill>
                <a:ea typeface="Calibri"/>
                <a:cs typeface="Calibri"/>
                <a:sym typeface="Calibri"/>
              </a:rPr>
              <a:t>3589</a:t>
            </a:r>
            <a:endParaRPr lang="en-US"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dirty="0" err="1">
                <a:solidFill>
                  <a:schemeClr val="lt1"/>
                </a:solidFill>
                <a:latin typeface="Calibri"/>
                <a:ea typeface="Calibri"/>
                <a:cs typeface="Calibri"/>
                <a:sym typeface="Calibri"/>
              </a:rPr>
              <a:t>Alcock</a:t>
            </a:r>
            <a:r>
              <a:rPr lang="en-US" dirty="0">
                <a:solidFill>
                  <a:schemeClr val="lt1"/>
                </a:solidFill>
                <a:latin typeface="Calibri"/>
                <a:ea typeface="Calibri"/>
                <a:cs typeface="Calibri"/>
                <a:sym typeface="Calibri"/>
              </a:rPr>
              <a:t> </a:t>
            </a:r>
            <a:r>
              <a:rPr lang="en-US" i="1" dirty="0">
                <a:solidFill>
                  <a:schemeClr val="lt1"/>
                </a:solidFill>
                <a:latin typeface="Calibri"/>
                <a:ea typeface="Calibri"/>
                <a:cs typeface="Calibri"/>
                <a:sym typeface="Calibri"/>
              </a:rPr>
              <a:t>et al.</a:t>
            </a:r>
            <a:r>
              <a:rPr lang="en-US" dirty="0">
                <a:solidFill>
                  <a:schemeClr val="lt1"/>
                </a:solidFill>
                <a:latin typeface="Calibri"/>
                <a:ea typeface="Calibri"/>
                <a:cs typeface="Calibri"/>
                <a:sym typeface="Calibri"/>
              </a:rPr>
              <a:t> 2023		</a:t>
            </a:r>
            <a:r>
              <a:rPr lang="en-US" u="sng" dirty="0">
                <a:solidFill>
                  <a:schemeClr val="lt1"/>
                </a:solidFill>
                <a:ea typeface="Calibri"/>
                <a:cs typeface="Calibri"/>
                <a:sym typeface="Calibri"/>
              </a:rPr>
              <a:t>2023    </a:t>
            </a:r>
            <a:endParaRPr sz="1800" u="sng" dirty="0">
              <a:solidFill>
                <a:schemeClr val="lt1"/>
              </a:solidFill>
              <a:latin typeface="Calibri"/>
              <a:ea typeface="Calibri"/>
              <a:cs typeface="Calibri"/>
              <a:sym typeface="Calibri"/>
            </a:endParaRPr>
          </a:p>
          <a:p>
            <a:pPr lvl="0"/>
            <a:r>
              <a:rPr lang="en-US" sz="1800" i="1" dirty="0">
                <a:solidFill>
                  <a:schemeClr val="lt1"/>
                </a:solidFill>
                <a:latin typeface="Calibri"/>
                <a:ea typeface="Calibri"/>
                <a:cs typeface="Calibri"/>
                <a:sym typeface="Calibri"/>
              </a:rPr>
              <a:t>				Total		</a:t>
            </a:r>
            <a:r>
              <a:rPr lang="en-US" i="1" dirty="0">
                <a:solidFill>
                  <a:schemeClr val="lt1"/>
                </a:solidFill>
                <a:ea typeface="Calibri"/>
                <a:cs typeface="Calibri"/>
                <a:sym typeface="Calibri"/>
              </a:rPr>
              <a:t>10469</a:t>
            </a:r>
            <a:endParaRPr sz="1800" i="1" dirty="0">
              <a:solidFill>
                <a:schemeClr val="lt1"/>
              </a:solidFill>
              <a:latin typeface="Calibri"/>
              <a:ea typeface="Calibri"/>
              <a:cs typeface="Calibri"/>
              <a:sym typeface="Calibri"/>
            </a:endParaRPr>
          </a:p>
        </p:txBody>
      </p:sp>
      <p:sp>
        <p:nvSpPr>
          <p:cNvPr id="6" name="Google Shape;952;p79">
            <a:extLst>
              <a:ext uri="{FF2B5EF4-FFF2-40B4-BE49-F238E27FC236}">
                <a16:creationId xmlns:a16="http://schemas.microsoft.com/office/drawing/2014/main" id="{D700F990-2359-A7AA-EAC4-C60B0BDFA6D8}"/>
              </a:ext>
            </a:extLst>
          </p:cNvPr>
          <p:cNvSpPr txBox="1"/>
          <p:nvPr/>
        </p:nvSpPr>
        <p:spPr>
          <a:xfrm>
            <a:off x="4658600" y="3778800"/>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chemeClr val="lt1"/>
                </a:solidFill>
                <a:latin typeface="Calibri"/>
                <a:ea typeface="Calibri"/>
                <a:cs typeface="Calibri"/>
                <a:sym typeface="Calibri"/>
              </a:rPr>
              <a:t>Adoption</a:t>
            </a:r>
            <a:endParaRPr sz="1800" u="sng"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NCBI -&gt; EPA, USDA, FDA, DHS, DoD</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Databases -&gt; </a:t>
            </a:r>
            <a:r>
              <a:rPr lang="en-US" sz="1800" dirty="0" err="1">
                <a:solidFill>
                  <a:schemeClr val="lt1"/>
                </a:solidFill>
                <a:latin typeface="Calibri"/>
                <a:ea typeface="Calibri"/>
                <a:cs typeface="Calibri"/>
                <a:sym typeface="Calibri"/>
              </a:rPr>
              <a:t>IslandViewer</a:t>
            </a:r>
            <a:r>
              <a:rPr lang="en-US" sz="1800" dirty="0">
                <a:solidFill>
                  <a:schemeClr val="lt1"/>
                </a:solidFill>
                <a:latin typeface="Calibri"/>
                <a:ea typeface="Calibri"/>
                <a:cs typeface="Calibri"/>
                <a:sym typeface="Calibri"/>
              </a:rPr>
              <a:t>, GenBank, NDARO</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Models -&gt; </a:t>
            </a:r>
            <a:r>
              <a:rPr lang="en-US" sz="1800" dirty="0" err="1">
                <a:solidFill>
                  <a:schemeClr val="lt1"/>
                </a:solidFill>
                <a:latin typeface="Calibri"/>
                <a:ea typeface="Calibri"/>
                <a:cs typeface="Calibri"/>
                <a:sym typeface="Calibri"/>
              </a:rPr>
              <a:t>ResFams</a:t>
            </a:r>
            <a:r>
              <a:rPr lang="en-US" sz="1800" dirty="0">
                <a:solidFill>
                  <a:schemeClr val="lt1"/>
                </a:solidFill>
                <a:latin typeface="Calibri"/>
                <a:ea typeface="Calibri"/>
                <a:cs typeface="Calibri"/>
                <a:sym typeface="Calibri"/>
              </a:rPr>
              <a:t>, Meta-MARC</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Tools -&gt; AMR</a:t>
            </a:r>
            <a:r>
              <a:rPr lang="en-US" sz="1800" baseline="300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SEARS, etc.</a:t>
            </a: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952;p79">
            <a:extLst>
              <a:ext uri="{FF2B5EF4-FFF2-40B4-BE49-F238E27FC236}">
                <a16:creationId xmlns:a16="http://schemas.microsoft.com/office/drawing/2014/main" id="{220CFF89-2444-3CD1-0DFB-D8F13C04D101}"/>
              </a:ext>
            </a:extLst>
          </p:cNvPr>
          <p:cNvSpPr txBox="1"/>
          <p:nvPr/>
        </p:nvSpPr>
        <p:spPr>
          <a:xfrm>
            <a:off x="4485401" y="3099677"/>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Last 7 days – Public Health Agencies</a:t>
            </a:r>
            <a:endParaRPr sz="1400" i="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028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052DD8-FC95-4239-AB22-5C3801D88A2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02306B-06F6-A2BD-D85B-8CC4567E71F5}"/>
              </a:ext>
            </a:extLst>
          </p:cNvPr>
          <p:cNvSpPr txBox="1"/>
          <p:nvPr/>
        </p:nvSpPr>
        <p:spPr>
          <a:xfrm>
            <a:off x="516047" y="1423845"/>
            <a:ext cx="4320401" cy="3539430"/>
          </a:xfrm>
          <a:prstGeom prst="rect">
            <a:avLst/>
          </a:prstGeom>
          <a:noFill/>
        </p:spPr>
        <p:txBody>
          <a:bodyPr wrap="square" rtlCol="0">
            <a:spAutoFit/>
          </a:bodyPr>
          <a:lstStyle/>
          <a:p>
            <a:pPr algn="ctr"/>
            <a:r>
              <a:rPr lang="en-US" sz="2800" dirty="0">
                <a:solidFill>
                  <a:schemeClr val="accent6">
                    <a:lumMod val="40000"/>
                    <a:lumOff val="60000"/>
                  </a:schemeClr>
                </a:solidFill>
                <a:cs typeface="Impact"/>
              </a:rPr>
              <a:t>Entirely Free to Academics</a:t>
            </a:r>
          </a:p>
          <a:p>
            <a:pPr algn="ctr"/>
            <a:endParaRPr lang="en-US" sz="2800" dirty="0">
              <a:solidFill>
                <a:schemeClr val="accent6">
                  <a:lumMod val="40000"/>
                  <a:lumOff val="60000"/>
                </a:schemeClr>
              </a:solidFill>
              <a:cs typeface="Impact"/>
            </a:endParaRPr>
          </a:p>
          <a:p>
            <a:pPr algn="ctr"/>
            <a:r>
              <a:rPr lang="en-US" sz="2800" dirty="0">
                <a:solidFill>
                  <a:schemeClr val="accent6">
                    <a:lumMod val="40000"/>
                    <a:lumOff val="60000"/>
                  </a:schemeClr>
                </a:solidFill>
                <a:cs typeface="Impact"/>
              </a:rPr>
              <a:t>Entirely Free to Governments or Public Health Agencies</a:t>
            </a:r>
            <a:r>
              <a:rPr lang="en-US" sz="2800" baseline="30000" dirty="0">
                <a:solidFill>
                  <a:schemeClr val="accent6">
                    <a:lumMod val="40000"/>
                    <a:lumOff val="60000"/>
                  </a:schemeClr>
                </a:solidFill>
                <a:cs typeface="Impact"/>
              </a:rPr>
              <a:t>*</a:t>
            </a:r>
          </a:p>
          <a:p>
            <a:pPr algn="ctr"/>
            <a:endParaRPr lang="en-US" sz="2800" dirty="0">
              <a:solidFill>
                <a:schemeClr val="accent6">
                  <a:lumMod val="40000"/>
                  <a:lumOff val="60000"/>
                </a:schemeClr>
              </a:solidFill>
              <a:cs typeface="Impact"/>
            </a:endParaRPr>
          </a:p>
          <a:p>
            <a:pPr algn="ctr"/>
            <a:r>
              <a:rPr lang="en-US" sz="2800" dirty="0">
                <a:solidFill>
                  <a:schemeClr val="accent6">
                    <a:lumMod val="40000"/>
                    <a:lumOff val="60000"/>
                  </a:schemeClr>
                </a:solidFill>
                <a:cs typeface="Impact"/>
              </a:rPr>
              <a:t>Industrial Use Requires a License</a:t>
            </a:r>
            <a:endParaRPr lang="en-US" sz="2800" dirty="0">
              <a:solidFill>
                <a:srgbClr val="FCD5B5"/>
              </a:solidFill>
              <a:cs typeface="Impact"/>
            </a:endParaRPr>
          </a:p>
        </p:txBody>
      </p:sp>
      <p:sp>
        <p:nvSpPr>
          <p:cNvPr id="9" name="TextBox 8">
            <a:extLst>
              <a:ext uri="{FF2B5EF4-FFF2-40B4-BE49-F238E27FC236}">
                <a16:creationId xmlns:a16="http://schemas.microsoft.com/office/drawing/2014/main" id="{D4263D09-858D-F9AB-8F5C-92F4FE3744AC}"/>
              </a:ext>
            </a:extLst>
          </p:cNvPr>
          <p:cNvSpPr txBox="1"/>
          <p:nvPr/>
        </p:nvSpPr>
        <p:spPr>
          <a:xfrm>
            <a:off x="175734" y="156483"/>
            <a:ext cx="4076669" cy="400110"/>
          </a:xfrm>
          <a:prstGeom prst="rect">
            <a:avLst/>
          </a:prstGeom>
          <a:noFill/>
        </p:spPr>
        <p:txBody>
          <a:bodyPr wrap="square" rtlCol="0">
            <a:spAutoFit/>
          </a:bodyPr>
          <a:lstStyle/>
          <a:p>
            <a:r>
              <a:rPr lang="en-US" sz="2000" dirty="0">
                <a:solidFill>
                  <a:schemeClr val="bg1"/>
                </a:solidFill>
                <a:cs typeface="Impact"/>
              </a:rPr>
              <a:t>COMMERCIALIZATION PHILOSOPHY</a:t>
            </a:r>
          </a:p>
        </p:txBody>
      </p:sp>
      <p:pic>
        <p:nvPicPr>
          <p:cNvPr id="10" name="Picture 9" descr="A close-up of a card&#10;&#10;AI-generated content may be incorrect.">
            <a:extLst>
              <a:ext uri="{FF2B5EF4-FFF2-40B4-BE49-F238E27FC236}">
                <a16:creationId xmlns:a16="http://schemas.microsoft.com/office/drawing/2014/main" id="{8C01FCBC-098E-EC2B-9B4E-FF83CF06B627}"/>
              </a:ext>
            </a:extLst>
          </p:cNvPr>
          <p:cNvPicPr>
            <a:picLocks noChangeAspect="1"/>
          </p:cNvPicPr>
          <p:nvPr/>
        </p:nvPicPr>
        <p:blipFill>
          <a:blip r:embed="rId3"/>
          <a:stretch>
            <a:fillRect/>
          </a:stretch>
        </p:blipFill>
        <p:spPr>
          <a:xfrm>
            <a:off x="6223819" y="355586"/>
            <a:ext cx="2515846" cy="1927121"/>
          </a:xfrm>
          <a:prstGeom prst="rect">
            <a:avLst/>
          </a:prstGeom>
        </p:spPr>
      </p:pic>
      <p:pic>
        <p:nvPicPr>
          <p:cNvPr id="11" name="Picture 10" descr="A close-up of a chart&#10;&#10;AI-generated content may be incorrect.">
            <a:extLst>
              <a:ext uri="{FF2B5EF4-FFF2-40B4-BE49-F238E27FC236}">
                <a16:creationId xmlns:a16="http://schemas.microsoft.com/office/drawing/2014/main" id="{F1559D65-A93F-33AA-2CE6-FC27EA2718EA}"/>
              </a:ext>
            </a:extLst>
          </p:cNvPr>
          <p:cNvPicPr>
            <a:picLocks noChangeAspect="1"/>
          </p:cNvPicPr>
          <p:nvPr/>
        </p:nvPicPr>
        <p:blipFill>
          <a:blip r:embed="rId4"/>
          <a:stretch>
            <a:fillRect/>
          </a:stretch>
        </p:blipFill>
        <p:spPr>
          <a:xfrm>
            <a:off x="6223819" y="2442483"/>
            <a:ext cx="2515846" cy="1927121"/>
          </a:xfrm>
          <a:prstGeom prst="rect">
            <a:avLst/>
          </a:prstGeom>
        </p:spPr>
      </p:pic>
      <p:pic>
        <p:nvPicPr>
          <p:cNvPr id="12" name="Picture 11" descr="A close-up of a card&#10;&#10;AI-generated content may be incorrect.">
            <a:extLst>
              <a:ext uri="{FF2B5EF4-FFF2-40B4-BE49-F238E27FC236}">
                <a16:creationId xmlns:a16="http://schemas.microsoft.com/office/drawing/2014/main" id="{F3315862-1854-90CC-85DF-F2B451E3596F}"/>
              </a:ext>
            </a:extLst>
          </p:cNvPr>
          <p:cNvPicPr>
            <a:picLocks noChangeAspect="1"/>
          </p:cNvPicPr>
          <p:nvPr/>
        </p:nvPicPr>
        <p:blipFill>
          <a:blip r:embed="rId5"/>
          <a:stretch>
            <a:fillRect/>
          </a:stretch>
        </p:blipFill>
        <p:spPr>
          <a:xfrm>
            <a:off x="6223819" y="4529380"/>
            <a:ext cx="2515846" cy="1927121"/>
          </a:xfrm>
          <a:prstGeom prst="rect">
            <a:avLst/>
          </a:prstGeom>
        </p:spPr>
      </p:pic>
    </p:spTree>
    <p:extLst>
      <p:ext uri="{BB962C8B-B14F-4D97-AF65-F5344CB8AC3E}">
        <p14:creationId xmlns:p14="http://schemas.microsoft.com/office/powerpoint/2010/main" val="2099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5684E9-CC48-8188-2183-91AFC0EC12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3545A3-9214-5ADE-7789-3A77A8AE6607}"/>
              </a:ext>
            </a:extLst>
          </p:cNvPr>
          <p:cNvSpPr txBox="1"/>
          <p:nvPr/>
        </p:nvSpPr>
        <p:spPr>
          <a:xfrm>
            <a:off x="516046" y="1383798"/>
            <a:ext cx="5636178" cy="954107"/>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Antibiotic Resistance Ontology knowledgebase</a:t>
            </a:r>
            <a:endParaRPr lang="en-US" sz="2800" dirty="0">
              <a:solidFill>
                <a:srgbClr val="FCD5B5"/>
              </a:solidFill>
              <a:cs typeface="Impact"/>
            </a:endParaRPr>
          </a:p>
        </p:txBody>
      </p:sp>
      <p:sp>
        <p:nvSpPr>
          <p:cNvPr id="3" name="TextBox 2">
            <a:extLst>
              <a:ext uri="{FF2B5EF4-FFF2-40B4-BE49-F238E27FC236}">
                <a16:creationId xmlns:a16="http://schemas.microsoft.com/office/drawing/2014/main" id="{024D4E42-B7B1-61E1-8EAF-5AA3CE7CC502}"/>
              </a:ext>
            </a:extLst>
          </p:cNvPr>
          <p:cNvSpPr txBox="1"/>
          <p:nvPr/>
        </p:nvSpPr>
        <p:spPr>
          <a:xfrm>
            <a:off x="175735" y="156483"/>
            <a:ext cx="3571986" cy="400110"/>
          </a:xfrm>
          <a:prstGeom prst="rect">
            <a:avLst/>
          </a:prstGeom>
          <a:noFill/>
        </p:spPr>
        <p:txBody>
          <a:bodyPr wrap="square" rtlCol="0">
            <a:spAutoFit/>
          </a:bodyPr>
          <a:lstStyle/>
          <a:p>
            <a:r>
              <a:rPr lang="en-US" sz="2000" dirty="0">
                <a:solidFill>
                  <a:schemeClr val="bg1"/>
                </a:solidFill>
                <a:cs typeface="Impact"/>
              </a:rPr>
              <a:t>Intellectual Property Protection</a:t>
            </a:r>
          </a:p>
        </p:txBody>
      </p:sp>
      <p:sp>
        <p:nvSpPr>
          <p:cNvPr id="4" name="TextBox 3">
            <a:extLst>
              <a:ext uri="{FF2B5EF4-FFF2-40B4-BE49-F238E27FC236}">
                <a16:creationId xmlns:a16="http://schemas.microsoft.com/office/drawing/2014/main" id="{C3658ECC-0604-8D79-BB9C-2C5CCCD42380}"/>
              </a:ext>
            </a:extLst>
          </p:cNvPr>
          <p:cNvSpPr txBox="1"/>
          <p:nvPr/>
        </p:nvSpPr>
        <p:spPr>
          <a:xfrm>
            <a:off x="516046" y="2508759"/>
            <a:ext cx="5636178" cy="954107"/>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Antibiotic Resistance Reference Sequence &amp; Mutation Collection</a:t>
            </a:r>
            <a:endParaRPr lang="en-US" sz="2800" dirty="0">
              <a:solidFill>
                <a:srgbClr val="FCD5B5"/>
              </a:solidFill>
              <a:cs typeface="Impact"/>
            </a:endParaRPr>
          </a:p>
        </p:txBody>
      </p:sp>
      <p:sp>
        <p:nvSpPr>
          <p:cNvPr id="5" name="TextBox 4">
            <a:extLst>
              <a:ext uri="{FF2B5EF4-FFF2-40B4-BE49-F238E27FC236}">
                <a16:creationId xmlns:a16="http://schemas.microsoft.com/office/drawing/2014/main" id="{FF023D9A-6E88-7BF4-A4FD-578B975538D0}"/>
              </a:ext>
            </a:extLst>
          </p:cNvPr>
          <p:cNvSpPr txBox="1"/>
          <p:nvPr/>
        </p:nvSpPr>
        <p:spPr>
          <a:xfrm>
            <a:off x="516046" y="4327794"/>
            <a:ext cx="5636178" cy="954107"/>
          </a:xfrm>
          <a:prstGeom prst="rect">
            <a:avLst/>
          </a:prstGeom>
          <a:noFill/>
          <a:ln>
            <a:solidFill>
              <a:schemeClr val="accent1"/>
            </a:solidFill>
          </a:ln>
        </p:spPr>
        <p:txBody>
          <a:bodyPr wrap="square" rtlCol="0">
            <a:spAutoFit/>
          </a:bodyPr>
          <a:lstStyle/>
          <a:p>
            <a:pPr algn="ctr"/>
            <a:r>
              <a:rPr lang="en-US" sz="2800" dirty="0" err="1">
                <a:solidFill>
                  <a:schemeClr val="accent6">
                    <a:lumMod val="40000"/>
                    <a:lumOff val="60000"/>
                  </a:schemeClr>
                </a:solidFill>
                <a:cs typeface="Impact"/>
              </a:rPr>
              <a:t>Resistomes</a:t>
            </a:r>
            <a:r>
              <a:rPr lang="en-US" sz="2800" dirty="0">
                <a:solidFill>
                  <a:schemeClr val="accent6">
                    <a:lumMod val="40000"/>
                    <a:lumOff val="60000"/>
                  </a:schemeClr>
                </a:solidFill>
                <a:cs typeface="Impact"/>
              </a:rPr>
              <a:t>, Variants, &amp; Prevalence Collection</a:t>
            </a:r>
            <a:endParaRPr lang="en-US" sz="2800" dirty="0">
              <a:solidFill>
                <a:srgbClr val="FCD5B5"/>
              </a:solidFill>
              <a:cs typeface="Impact"/>
            </a:endParaRPr>
          </a:p>
        </p:txBody>
      </p:sp>
      <p:sp>
        <p:nvSpPr>
          <p:cNvPr id="6" name="TextBox 5">
            <a:extLst>
              <a:ext uri="{FF2B5EF4-FFF2-40B4-BE49-F238E27FC236}">
                <a16:creationId xmlns:a16="http://schemas.microsoft.com/office/drawing/2014/main" id="{12BBAE56-0208-0131-3BF0-591EC97175E3}"/>
              </a:ext>
            </a:extLst>
          </p:cNvPr>
          <p:cNvSpPr txBox="1"/>
          <p:nvPr/>
        </p:nvSpPr>
        <p:spPr>
          <a:xfrm>
            <a:off x="516046" y="5452755"/>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AMR Bait Capture Platform</a:t>
            </a:r>
            <a:endParaRPr lang="en-US" sz="2800" dirty="0">
              <a:solidFill>
                <a:srgbClr val="FCD5B5"/>
              </a:solidFill>
              <a:cs typeface="Impact"/>
            </a:endParaRPr>
          </a:p>
        </p:txBody>
      </p:sp>
      <p:sp>
        <p:nvSpPr>
          <p:cNvPr id="8" name="TextBox 7">
            <a:extLst>
              <a:ext uri="{FF2B5EF4-FFF2-40B4-BE49-F238E27FC236}">
                <a16:creationId xmlns:a16="http://schemas.microsoft.com/office/drawing/2014/main" id="{0F6A155A-344B-72C8-1E96-A24EEE7D3B51}"/>
              </a:ext>
            </a:extLst>
          </p:cNvPr>
          <p:cNvSpPr txBox="1"/>
          <p:nvPr/>
        </p:nvSpPr>
        <p:spPr>
          <a:xfrm>
            <a:off x="516046" y="689724"/>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CARD Website</a:t>
            </a:r>
            <a:endParaRPr lang="en-US" sz="2800" dirty="0">
              <a:solidFill>
                <a:srgbClr val="FCD5B5"/>
              </a:solidFill>
              <a:cs typeface="Impact"/>
            </a:endParaRPr>
          </a:p>
        </p:txBody>
      </p:sp>
      <p:sp>
        <p:nvSpPr>
          <p:cNvPr id="13" name="TextBox 12">
            <a:extLst>
              <a:ext uri="{FF2B5EF4-FFF2-40B4-BE49-F238E27FC236}">
                <a16:creationId xmlns:a16="http://schemas.microsoft.com/office/drawing/2014/main" id="{F5E0E468-F730-D43B-CCCE-2BA5ED907FBD}"/>
              </a:ext>
            </a:extLst>
          </p:cNvPr>
          <p:cNvSpPr txBox="1"/>
          <p:nvPr/>
        </p:nvSpPr>
        <p:spPr>
          <a:xfrm>
            <a:off x="516046" y="3633720"/>
            <a:ext cx="5636178" cy="523220"/>
          </a:xfrm>
          <a:prstGeom prst="rect">
            <a:avLst/>
          </a:prstGeom>
          <a:noFill/>
          <a:ln>
            <a:solidFill>
              <a:schemeClr val="accent1"/>
            </a:solidFill>
          </a:ln>
        </p:spPr>
        <p:txBody>
          <a:bodyPr wrap="square" rtlCol="0">
            <a:spAutoFit/>
          </a:bodyPr>
          <a:lstStyle/>
          <a:p>
            <a:pPr algn="ctr"/>
            <a:r>
              <a:rPr lang="en-US" sz="2800" dirty="0" err="1">
                <a:solidFill>
                  <a:schemeClr val="accent6">
                    <a:lumMod val="40000"/>
                    <a:lumOff val="60000"/>
                  </a:schemeClr>
                </a:solidFill>
                <a:cs typeface="Impact"/>
              </a:rPr>
              <a:t>Resistome</a:t>
            </a:r>
            <a:r>
              <a:rPr lang="en-US" sz="2800" dirty="0">
                <a:solidFill>
                  <a:schemeClr val="accent6">
                    <a:lumMod val="40000"/>
                    <a:lumOff val="60000"/>
                  </a:schemeClr>
                </a:solidFill>
                <a:cs typeface="Impact"/>
              </a:rPr>
              <a:t> Gene Identifier Software</a:t>
            </a:r>
            <a:endParaRPr lang="en-US" sz="2800" dirty="0">
              <a:solidFill>
                <a:srgbClr val="FCD5B5"/>
              </a:solidFill>
              <a:cs typeface="Impact"/>
            </a:endParaRPr>
          </a:p>
        </p:txBody>
      </p:sp>
      <p:sp>
        <p:nvSpPr>
          <p:cNvPr id="14" name="TextBox 13">
            <a:extLst>
              <a:ext uri="{FF2B5EF4-FFF2-40B4-BE49-F238E27FC236}">
                <a16:creationId xmlns:a16="http://schemas.microsoft.com/office/drawing/2014/main" id="{E82055E7-7EA3-6DE0-A7D5-B0BC996652A7}"/>
              </a:ext>
            </a:extLst>
          </p:cNvPr>
          <p:cNvSpPr txBox="1"/>
          <p:nvPr/>
        </p:nvSpPr>
        <p:spPr>
          <a:xfrm>
            <a:off x="516046" y="6146829"/>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CARD Services</a:t>
            </a:r>
            <a:endParaRPr lang="en-US" sz="2800" dirty="0">
              <a:solidFill>
                <a:srgbClr val="FCD5B5"/>
              </a:solidFill>
              <a:cs typeface="Impact"/>
            </a:endParaRPr>
          </a:p>
        </p:txBody>
      </p:sp>
      <p:sp>
        <p:nvSpPr>
          <p:cNvPr id="15" name="TextBox 14">
            <a:extLst>
              <a:ext uri="{FF2B5EF4-FFF2-40B4-BE49-F238E27FC236}">
                <a16:creationId xmlns:a16="http://schemas.microsoft.com/office/drawing/2014/main" id="{E91C7E08-9982-EC08-F9FA-0E3EAEAF9863}"/>
              </a:ext>
            </a:extLst>
          </p:cNvPr>
          <p:cNvSpPr txBox="1"/>
          <p:nvPr/>
        </p:nvSpPr>
        <p:spPr>
          <a:xfrm>
            <a:off x="6223246" y="766668"/>
            <a:ext cx="1065933" cy="369332"/>
          </a:xfrm>
          <a:prstGeom prst="rect">
            <a:avLst/>
          </a:prstGeom>
          <a:noFill/>
        </p:spPr>
        <p:txBody>
          <a:bodyPr wrap="none" rtlCol="0">
            <a:spAutoFit/>
          </a:bodyPr>
          <a:lstStyle/>
          <a:p>
            <a:r>
              <a:rPr lang="en-US" dirty="0">
                <a:solidFill>
                  <a:srgbClr val="92D050"/>
                </a:solidFill>
              </a:rPr>
              <a:t>copyright</a:t>
            </a:r>
          </a:p>
        </p:txBody>
      </p:sp>
      <p:sp>
        <p:nvSpPr>
          <p:cNvPr id="16" name="TextBox 15">
            <a:extLst>
              <a:ext uri="{FF2B5EF4-FFF2-40B4-BE49-F238E27FC236}">
                <a16:creationId xmlns:a16="http://schemas.microsoft.com/office/drawing/2014/main" id="{8F7DBC1B-55DF-3CA2-1BAE-9E64782FFD6F}"/>
              </a:ext>
            </a:extLst>
          </p:cNvPr>
          <p:cNvSpPr txBox="1"/>
          <p:nvPr/>
        </p:nvSpPr>
        <p:spPr>
          <a:xfrm>
            <a:off x="6223245" y="1676185"/>
            <a:ext cx="1065933" cy="369332"/>
          </a:xfrm>
          <a:prstGeom prst="rect">
            <a:avLst/>
          </a:prstGeom>
          <a:noFill/>
        </p:spPr>
        <p:txBody>
          <a:bodyPr wrap="none" rtlCol="0">
            <a:spAutoFit/>
          </a:bodyPr>
          <a:lstStyle/>
          <a:p>
            <a:r>
              <a:rPr lang="en-US" dirty="0">
                <a:solidFill>
                  <a:srgbClr val="92D050"/>
                </a:solidFill>
              </a:rPr>
              <a:t>copyright</a:t>
            </a:r>
          </a:p>
        </p:txBody>
      </p:sp>
      <p:sp>
        <p:nvSpPr>
          <p:cNvPr id="17" name="TextBox 16">
            <a:extLst>
              <a:ext uri="{FF2B5EF4-FFF2-40B4-BE49-F238E27FC236}">
                <a16:creationId xmlns:a16="http://schemas.microsoft.com/office/drawing/2014/main" id="{854C5112-4371-EE5A-185E-4A18865CA03F}"/>
              </a:ext>
            </a:extLst>
          </p:cNvPr>
          <p:cNvSpPr txBox="1"/>
          <p:nvPr/>
        </p:nvSpPr>
        <p:spPr>
          <a:xfrm>
            <a:off x="6223245" y="2734107"/>
            <a:ext cx="1065933" cy="369332"/>
          </a:xfrm>
          <a:prstGeom prst="rect">
            <a:avLst/>
          </a:prstGeom>
          <a:noFill/>
        </p:spPr>
        <p:txBody>
          <a:bodyPr wrap="none" rtlCol="0">
            <a:spAutoFit/>
          </a:bodyPr>
          <a:lstStyle/>
          <a:p>
            <a:r>
              <a:rPr lang="en-US" dirty="0">
                <a:solidFill>
                  <a:srgbClr val="92D050"/>
                </a:solidFill>
              </a:rPr>
              <a:t>copyright</a:t>
            </a:r>
          </a:p>
        </p:txBody>
      </p:sp>
      <p:sp>
        <p:nvSpPr>
          <p:cNvPr id="18" name="TextBox 17">
            <a:extLst>
              <a:ext uri="{FF2B5EF4-FFF2-40B4-BE49-F238E27FC236}">
                <a16:creationId xmlns:a16="http://schemas.microsoft.com/office/drawing/2014/main" id="{6E3B94A4-95B3-2AAB-D93A-34D5EA7E2A97}"/>
              </a:ext>
            </a:extLst>
          </p:cNvPr>
          <p:cNvSpPr txBox="1"/>
          <p:nvPr/>
        </p:nvSpPr>
        <p:spPr>
          <a:xfrm>
            <a:off x="6223244" y="3710664"/>
            <a:ext cx="1065933" cy="369332"/>
          </a:xfrm>
          <a:prstGeom prst="rect">
            <a:avLst/>
          </a:prstGeom>
          <a:noFill/>
        </p:spPr>
        <p:txBody>
          <a:bodyPr wrap="none" rtlCol="0">
            <a:spAutoFit/>
          </a:bodyPr>
          <a:lstStyle/>
          <a:p>
            <a:r>
              <a:rPr lang="en-US" dirty="0">
                <a:solidFill>
                  <a:srgbClr val="92D050"/>
                </a:solidFill>
              </a:rPr>
              <a:t>copyright</a:t>
            </a:r>
          </a:p>
        </p:txBody>
      </p:sp>
      <p:sp>
        <p:nvSpPr>
          <p:cNvPr id="19" name="TextBox 18">
            <a:extLst>
              <a:ext uri="{FF2B5EF4-FFF2-40B4-BE49-F238E27FC236}">
                <a16:creationId xmlns:a16="http://schemas.microsoft.com/office/drawing/2014/main" id="{7CCF5DB3-99D6-546F-C30D-07195FD07E26}"/>
              </a:ext>
            </a:extLst>
          </p:cNvPr>
          <p:cNvSpPr txBox="1"/>
          <p:nvPr/>
        </p:nvSpPr>
        <p:spPr>
          <a:xfrm>
            <a:off x="6223243" y="4583920"/>
            <a:ext cx="1065933" cy="369332"/>
          </a:xfrm>
          <a:prstGeom prst="rect">
            <a:avLst/>
          </a:prstGeom>
          <a:noFill/>
        </p:spPr>
        <p:txBody>
          <a:bodyPr wrap="none" rtlCol="0">
            <a:spAutoFit/>
          </a:bodyPr>
          <a:lstStyle/>
          <a:p>
            <a:r>
              <a:rPr lang="en-US" dirty="0">
                <a:solidFill>
                  <a:srgbClr val="92D050"/>
                </a:solidFill>
              </a:rPr>
              <a:t>copyright</a:t>
            </a:r>
          </a:p>
        </p:txBody>
      </p:sp>
      <p:sp>
        <p:nvSpPr>
          <p:cNvPr id="20" name="TextBox 19">
            <a:extLst>
              <a:ext uri="{FF2B5EF4-FFF2-40B4-BE49-F238E27FC236}">
                <a16:creationId xmlns:a16="http://schemas.microsoft.com/office/drawing/2014/main" id="{25194CC3-7217-05A1-D7C8-EAFA6E28AE29}"/>
              </a:ext>
            </a:extLst>
          </p:cNvPr>
          <p:cNvSpPr txBox="1"/>
          <p:nvPr/>
        </p:nvSpPr>
        <p:spPr>
          <a:xfrm>
            <a:off x="6223242" y="6223737"/>
            <a:ext cx="2157129" cy="369332"/>
          </a:xfrm>
          <a:prstGeom prst="rect">
            <a:avLst/>
          </a:prstGeom>
          <a:noFill/>
        </p:spPr>
        <p:txBody>
          <a:bodyPr wrap="none" rtlCol="0">
            <a:spAutoFit/>
          </a:bodyPr>
          <a:lstStyle/>
          <a:p>
            <a:r>
              <a:rPr lang="en-US" dirty="0">
                <a:solidFill>
                  <a:schemeClr val="accent6">
                    <a:lumMod val="60000"/>
                    <a:lumOff val="40000"/>
                  </a:schemeClr>
                </a:solidFill>
              </a:rPr>
              <a:t>NDA/CDA &amp; Contract</a:t>
            </a:r>
          </a:p>
        </p:txBody>
      </p:sp>
      <p:sp>
        <p:nvSpPr>
          <p:cNvPr id="21" name="TextBox 20">
            <a:extLst>
              <a:ext uri="{FF2B5EF4-FFF2-40B4-BE49-F238E27FC236}">
                <a16:creationId xmlns:a16="http://schemas.microsoft.com/office/drawing/2014/main" id="{1000C52E-B1D5-8D7F-3C54-E8F4D710DC0F}"/>
              </a:ext>
            </a:extLst>
          </p:cNvPr>
          <p:cNvSpPr txBox="1"/>
          <p:nvPr/>
        </p:nvSpPr>
        <p:spPr>
          <a:xfrm>
            <a:off x="6223242" y="5502315"/>
            <a:ext cx="2702086" cy="369332"/>
          </a:xfrm>
          <a:prstGeom prst="rect">
            <a:avLst/>
          </a:prstGeom>
          <a:noFill/>
        </p:spPr>
        <p:txBody>
          <a:bodyPr wrap="none" rtlCol="0">
            <a:spAutoFit/>
          </a:bodyPr>
          <a:lstStyle/>
          <a:p>
            <a:r>
              <a:rPr lang="en-US" dirty="0">
                <a:solidFill>
                  <a:schemeClr val="accent6">
                    <a:lumMod val="60000"/>
                    <a:lumOff val="40000"/>
                  </a:schemeClr>
                </a:solidFill>
              </a:rPr>
              <a:t>copyright, ‘process’ patent</a:t>
            </a:r>
          </a:p>
        </p:txBody>
      </p:sp>
      <p:sp>
        <p:nvSpPr>
          <p:cNvPr id="22" name="TextBox 21">
            <a:extLst>
              <a:ext uri="{FF2B5EF4-FFF2-40B4-BE49-F238E27FC236}">
                <a16:creationId xmlns:a16="http://schemas.microsoft.com/office/drawing/2014/main" id="{EA4D163E-8730-5D92-A5B9-94EAA011D3D6}"/>
              </a:ext>
            </a:extLst>
          </p:cNvPr>
          <p:cNvSpPr txBox="1"/>
          <p:nvPr/>
        </p:nvSpPr>
        <p:spPr>
          <a:xfrm>
            <a:off x="6517686" y="5760992"/>
            <a:ext cx="2222788" cy="338554"/>
          </a:xfrm>
          <a:prstGeom prst="rect">
            <a:avLst/>
          </a:prstGeom>
          <a:noFill/>
        </p:spPr>
        <p:txBody>
          <a:bodyPr wrap="none" rtlCol="0">
            <a:spAutoFit/>
          </a:bodyPr>
          <a:lstStyle/>
          <a:p>
            <a:r>
              <a:rPr lang="en-US" sz="1600" i="1" dirty="0">
                <a:solidFill>
                  <a:schemeClr val="accent4">
                    <a:lumMod val="60000"/>
                    <a:lumOff val="40000"/>
                  </a:schemeClr>
                </a:solidFill>
              </a:rPr>
              <a:t>CC-BY license version 4.0</a:t>
            </a:r>
          </a:p>
        </p:txBody>
      </p:sp>
      <p:sp>
        <p:nvSpPr>
          <p:cNvPr id="23" name="TextBox 22">
            <a:extLst>
              <a:ext uri="{FF2B5EF4-FFF2-40B4-BE49-F238E27FC236}">
                <a16:creationId xmlns:a16="http://schemas.microsoft.com/office/drawing/2014/main" id="{4DA00807-F4F8-F04B-B4EC-1A2B854E2FBC}"/>
              </a:ext>
            </a:extLst>
          </p:cNvPr>
          <p:cNvSpPr txBox="1"/>
          <p:nvPr/>
        </p:nvSpPr>
        <p:spPr>
          <a:xfrm>
            <a:off x="6517686" y="1955453"/>
            <a:ext cx="2222788" cy="338554"/>
          </a:xfrm>
          <a:prstGeom prst="rect">
            <a:avLst/>
          </a:prstGeom>
          <a:noFill/>
        </p:spPr>
        <p:txBody>
          <a:bodyPr wrap="none" rtlCol="0">
            <a:spAutoFit/>
          </a:bodyPr>
          <a:lstStyle/>
          <a:p>
            <a:r>
              <a:rPr lang="en-US" sz="1600" i="1" dirty="0">
                <a:solidFill>
                  <a:schemeClr val="accent4">
                    <a:lumMod val="60000"/>
                    <a:lumOff val="40000"/>
                  </a:schemeClr>
                </a:solidFill>
              </a:rPr>
              <a:t>CC-BY license version 4.0</a:t>
            </a:r>
          </a:p>
        </p:txBody>
      </p:sp>
      <p:sp>
        <p:nvSpPr>
          <p:cNvPr id="24" name="TextBox 23">
            <a:extLst>
              <a:ext uri="{FF2B5EF4-FFF2-40B4-BE49-F238E27FC236}">
                <a16:creationId xmlns:a16="http://schemas.microsoft.com/office/drawing/2014/main" id="{AD058FE8-3134-8AD1-2614-8507A1AACE76}"/>
              </a:ext>
            </a:extLst>
          </p:cNvPr>
          <p:cNvSpPr txBox="1"/>
          <p:nvPr/>
        </p:nvSpPr>
        <p:spPr>
          <a:xfrm>
            <a:off x="6796256" y="1059841"/>
            <a:ext cx="1142942" cy="338554"/>
          </a:xfrm>
          <a:prstGeom prst="rect">
            <a:avLst/>
          </a:prstGeom>
          <a:noFill/>
        </p:spPr>
        <p:txBody>
          <a:bodyPr wrap="none" rtlCol="0">
            <a:spAutoFit/>
          </a:bodyPr>
          <a:lstStyle/>
          <a:p>
            <a:r>
              <a:rPr lang="en-US" sz="1600" i="1" dirty="0">
                <a:solidFill>
                  <a:schemeClr val="accent4">
                    <a:lumMod val="60000"/>
                    <a:lumOff val="40000"/>
                  </a:schemeClr>
                </a:solidFill>
              </a:rPr>
              <a:t>trademarks</a:t>
            </a:r>
          </a:p>
        </p:txBody>
      </p:sp>
      <p:pic>
        <p:nvPicPr>
          <p:cNvPr id="25" name="Picture 24" descr="Chart, sunburst chart&#10;&#10;Description automatically generated">
            <a:extLst>
              <a:ext uri="{FF2B5EF4-FFF2-40B4-BE49-F238E27FC236}">
                <a16:creationId xmlns:a16="http://schemas.microsoft.com/office/drawing/2014/main" id="{CD130119-0F66-6F4C-EEC7-2FF4C88D409C}"/>
              </a:ext>
            </a:extLst>
          </p:cNvPr>
          <p:cNvPicPr>
            <a:picLocks noChangeAspect="1"/>
          </p:cNvPicPr>
          <p:nvPr/>
        </p:nvPicPr>
        <p:blipFill>
          <a:blip r:embed="rId3"/>
          <a:stretch>
            <a:fillRect/>
          </a:stretch>
        </p:blipFill>
        <p:spPr>
          <a:xfrm>
            <a:off x="8088845" y="161628"/>
            <a:ext cx="748637" cy="845713"/>
          </a:xfrm>
          <a:prstGeom prst="rect">
            <a:avLst/>
          </a:prstGeom>
        </p:spPr>
      </p:pic>
      <p:sp>
        <p:nvSpPr>
          <p:cNvPr id="26" name="TextBox 25">
            <a:extLst>
              <a:ext uri="{FF2B5EF4-FFF2-40B4-BE49-F238E27FC236}">
                <a16:creationId xmlns:a16="http://schemas.microsoft.com/office/drawing/2014/main" id="{AB3BE76F-1721-D3AE-CD14-8ABFCF0C4E97}"/>
              </a:ext>
            </a:extLst>
          </p:cNvPr>
          <p:cNvSpPr txBox="1"/>
          <p:nvPr/>
        </p:nvSpPr>
        <p:spPr>
          <a:xfrm>
            <a:off x="7933211" y="973826"/>
            <a:ext cx="1059906" cy="338554"/>
          </a:xfrm>
          <a:prstGeom prst="rect">
            <a:avLst/>
          </a:prstGeom>
          <a:noFill/>
        </p:spPr>
        <p:txBody>
          <a:bodyPr wrap="none" rtlCol="0">
            <a:spAutoFit/>
          </a:bodyPr>
          <a:lstStyle/>
          <a:p>
            <a:r>
              <a:rPr lang="en-US" sz="1600" i="1" dirty="0">
                <a:solidFill>
                  <a:srgbClr val="92D050"/>
                </a:solidFill>
              </a:rPr>
              <a:t>CARD logo</a:t>
            </a:r>
          </a:p>
        </p:txBody>
      </p:sp>
    </p:spTree>
    <p:extLst>
      <p:ext uri="{BB962C8B-B14F-4D97-AF65-F5344CB8AC3E}">
        <p14:creationId xmlns:p14="http://schemas.microsoft.com/office/powerpoint/2010/main" val="341396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EAFC91-6E82-103A-2519-A106BB7565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E28EB7-33A5-863A-4656-45629D417635}"/>
              </a:ext>
            </a:extLst>
          </p:cNvPr>
          <p:cNvSpPr txBox="1"/>
          <p:nvPr/>
        </p:nvSpPr>
        <p:spPr>
          <a:xfrm>
            <a:off x="175735" y="156483"/>
            <a:ext cx="3571986" cy="400110"/>
          </a:xfrm>
          <a:prstGeom prst="rect">
            <a:avLst/>
          </a:prstGeom>
          <a:noFill/>
        </p:spPr>
        <p:txBody>
          <a:bodyPr wrap="square" rtlCol="0">
            <a:spAutoFit/>
          </a:bodyPr>
          <a:lstStyle/>
          <a:p>
            <a:r>
              <a:rPr lang="en-US" sz="2000" dirty="0">
                <a:solidFill>
                  <a:schemeClr val="bg1"/>
                </a:solidFill>
                <a:cs typeface="Impact"/>
              </a:rPr>
              <a:t>Licensing Strategy</a:t>
            </a:r>
          </a:p>
        </p:txBody>
      </p:sp>
      <p:pic>
        <p:nvPicPr>
          <p:cNvPr id="3" name="Picture 2" descr="A close-up of a card&#10;&#10;AI-generated content may be incorrect.">
            <a:extLst>
              <a:ext uri="{FF2B5EF4-FFF2-40B4-BE49-F238E27FC236}">
                <a16:creationId xmlns:a16="http://schemas.microsoft.com/office/drawing/2014/main" id="{5653B2DB-1962-A966-7BA1-F8BD7C8FD0B6}"/>
              </a:ext>
            </a:extLst>
          </p:cNvPr>
          <p:cNvPicPr>
            <a:picLocks noChangeAspect="1"/>
          </p:cNvPicPr>
          <p:nvPr/>
        </p:nvPicPr>
        <p:blipFill>
          <a:blip r:embed="rId3"/>
          <a:stretch>
            <a:fillRect/>
          </a:stretch>
        </p:blipFill>
        <p:spPr>
          <a:xfrm>
            <a:off x="597310" y="715297"/>
            <a:ext cx="7814978" cy="5986220"/>
          </a:xfrm>
          <a:prstGeom prst="rect">
            <a:avLst/>
          </a:prstGeom>
        </p:spPr>
      </p:pic>
    </p:spTree>
    <p:extLst>
      <p:ext uri="{BB962C8B-B14F-4D97-AF65-F5344CB8AC3E}">
        <p14:creationId xmlns:p14="http://schemas.microsoft.com/office/powerpoint/2010/main" val="12996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DEB6EB8-850E-CD65-9033-62F58D5B35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327D3C-C5CC-9015-01A7-2C6655784CDD}"/>
              </a:ext>
            </a:extLst>
          </p:cNvPr>
          <p:cNvSpPr txBox="1"/>
          <p:nvPr/>
        </p:nvSpPr>
        <p:spPr>
          <a:xfrm>
            <a:off x="175735" y="156483"/>
            <a:ext cx="3571986" cy="400110"/>
          </a:xfrm>
          <a:prstGeom prst="rect">
            <a:avLst/>
          </a:prstGeom>
          <a:noFill/>
        </p:spPr>
        <p:txBody>
          <a:bodyPr wrap="square" rtlCol="0">
            <a:spAutoFit/>
          </a:bodyPr>
          <a:lstStyle/>
          <a:p>
            <a:r>
              <a:rPr lang="en-US" sz="2000" dirty="0">
                <a:solidFill>
                  <a:schemeClr val="bg1"/>
                </a:solidFill>
                <a:cs typeface="Impact"/>
              </a:rPr>
              <a:t>Licensing Strategy</a:t>
            </a:r>
          </a:p>
        </p:txBody>
      </p:sp>
      <p:pic>
        <p:nvPicPr>
          <p:cNvPr id="5" name="Picture 4" descr="Text&#10;&#10;Description automatically generated">
            <a:extLst>
              <a:ext uri="{FF2B5EF4-FFF2-40B4-BE49-F238E27FC236}">
                <a16:creationId xmlns:a16="http://schemas.microsoft.com/office/drawing/2014/main" id="{D9268DB5-DB73-256F-48A7-C1CE500B9229}"/>
              </a:ext>
            </a:extLst>
          </p:cNvPr>
          <p:cNvPicPr>
            <a:picLocks noChangeAspect="1"/>
          </p:cNvPicPr>
          <p:nvPr/>
        </p:nvPicPr>
        <p:blipFill>
          <a:blip r:embed="rId3"/>
          <a:stretch>
            <a:fillRect/>
          </a:stretch>
        </p:blipFill>
        <p:spPr>
          <a:xfrm>
            <a:off x="351590" y="642507"/>
            <a:ext cx="5264152" cy="5970233"/>
          </a:xfrm>
          <a:prstGeom prst="rect">
            <a:avLst/>
          </a:prstGeom>
        </p:spPr>
      </p:pic>
      <p:pic>
        <p:nvPicPr>
          <p:cNvPr id="6" name="Picture 5" descr="Text&#10;&#10;Description automatically generated">
            <a:extLst>
              <a:ext uri="{FF2B5EF4-FFF2-40B4-BE49-F238E27FC236}">
                <a16:creationId xmlns:a16="http://schemas.microsoft.com/office/drawing/2014/main" id="{104A8363-6BDA-C442-3282-321618EC6F87}"/>
              </a:ext>
            </a:extLst>
          </p:cNvPr>
          <p:cNvPicPr>
            <a:picLocks noChangeAspect="1"/>
          </p:cNvPicPr>
          <p:nvPr/>
        </p:nvPicPr>
        <p:blipFill>
          <a:blip r:embed="rId4"/>
          <a:stretch>
            <a:fillRect/>
          </a:stretch>
        </p:blipFill>
        <p:spPr>
          <a:xfrm>
            <a:off x="1633491" y="4767535"/>
            <a:ext cx="7324078" cy="1351988"/>
          </a:xfrm>
          <a:prstGeom prst="rect">
            <a:avLst/>
          </a:prstGeom>
          <a:ln w="53975">
            <a:solidFill>
              <a:srgbClr val="FF0000"/>
            </a:solidFill>
          </a:ln>
        </p:spPr>
      </p:pic>
    </p:spTree>
    <p:extLst>
      <p:ext uri="{BB962C8B-B14F-4D97-AF65-F5344CB8AC3E}">
        <p14:creationId xmlns:p14="http://schemas.microsoft.com/office/powerpoint/2010/main" val="26284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5F7969-DE88-ECF1-C198-CBF8E7C077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4809FC-F4F7-5356-52F5-A1B86EA7BDE6}"/>
              </a:ext>
            </a:extLst>
          </p:cNvPr>
          <p:cNvSpPr txBox="1"/>
          <p:nvPr/>
        </p:nvSpPr>
        <p:spPr>
          <a:xfrm>
            <a:off x="175735" y="156483"/>
            <a:ext cx="4920048" cy="400110"/>
          </a:xfrm>
          <a:prstGeom prst="rect">
            <a:avLst/>
          </a:prstGeom>
          <a:noFill/>
        </p:spPr>
        <p:txBody>
          <a:bodyPr wrap="square" rtlCol="0">
            <a:spAutoFit/>
          </a:bodyPr>
          <a:lstStyle/>
          <a:p>
            <a:r>
              <a:rPr lang="en-US" sz="2000" dirty="0">
                <a:solidFill>
                  <a:schemeClr val="bg1"/>
                </a:solidFill>
                <a:cs typeface="Impact"/>
              </a:rPr>
              <a:t>Lead Generation</a:t>
            </a:r>
          </a:p>
        </p:txBody>
      </p:sp>
      <p:sp>
        <p:nvSpPr>
          <p:cNvPr id="3" name="TextBox 2">
            <a:extLst>
              <a:ext uri="{FF2B5EF4-FFF2-40B4-BE49-F238E27FC236}">
                <a16:creationId xmlns:a16="http://schemas.microsoft.com/office/drawing/2014/main" id="{82054C94-2BC2-F4AC-3415-AD9F86DBA3CC}"/>
              </a:ext>
            </a:extLst>
          </p:cNvPr>
          <p:cNvSpPr txBox="1"/>
          <p:nvPr/>
        </p:nvSpPr>
        <p:spPr>
          <a:xfrm>
            <a:off x="175735" y="4171242"/>
            <a:ext cx="644102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Aggressive IP scanning for license violators</a:t>
            </a:r>
          </a:p>
        </p:txBody>
      </p:sp>
      <p:pic>
        <p:nvPicPr>
          <p:cNvPr id="7" name="Picture 6" descr="Table&#10;&#10;Description automatically generated">
            <a:extLst>
              <a:ext uri="{FF2B5EF4-FFF2-40B4-BE49-F238E27FC236}">
                <a16:creationId xmlns:a16="http://schemas.microsoft.com/office/drawing/2014/main" id="{BCE39D4C-9F9D-DF42-F619-5AE7BBB9DD37}"/>
              </a:ext>
            </a:extLst>
          </p:cNvPr>
          <p:cNvPicPr>
            <a:picLocks noChangeAspect="1"/>
          </p:cNvPicPr>
          <p:nvPr/>
        </p:nvPicPr>
        <p:blipFill>
          <a:blip r:embed="rId3"/>
          <a:stretch>
            <a:fillRect/>
          </a:stretch>
        </p:blipFill>
        <p:spPr>
          <a:xfrm>
            <a:off x="1243095" y="4568517"/>
            <a:ext cx="3499173" cy="2034654"/>
          </a:xfrm>
          <a:prstGeom prst="rect">
            <a:avLst/>
          </a:prstGeom>
        </p:spPr>
      </p:pic>
      <p:sp>
        <p:nvSpPr>
          <p:cNvPr id="8" name="TextBox 7">
            <a:extLst>
              <a:ext uri="{FF2B5EF4-FFF2-40B4-BE49-F238E27FC236}">
                <a16:creationId xmlns:a16="http://schemas.microsoft.com/office/drawing/2014/main" id="{7437EF19-F117-473F-484B-40464C95724B}"/>
              </a:ext>
            </a:extLst>
          </p:cNvPr>
          <p:cNvSpPr txBox="1"/>
          <p:nvPr/>
        </p:nvSpPr>
        <p:spPr>
          <a:xfrm>
            <a:off x="175735" y="674594"/>
            <a:ext cx="644102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Copyright and Disclaimer</a:t>
            </a:r>
          </a:p>
        </p:txBody>
      </p:sp>
      <p:pic>
        <p:nvPicPr>
          <p:cNvPr id="9" name="Picture 8" descr="A close-up of a text&#10;&#10;Description automatically generated">
            <a:extLst>
              <a:ext uri="{FF2B5EF4-FFF2-40B4-BE49-F238E27FC236}">
                <a16:creationId xmlns:a16="http://schemas.microsoft.com/office/drawing/2014/main" id="{04DEAD2C-B209-55D2-182C-1CAF109EE1E9}"/>
              </a:ext>
            </a:extLst>
          </p:cNvPr>
          <p:cNvPicPr>
            <a:picLocks noChangeAspect="1"/>
          </p:cNvPicPr>
          <p:nvPr/>
        </p:nvPicPr>
        <p:blipFill>
          <a:blip r:embed="rId4"/>
          <a:stretch>
            <a:fillRect/>
          </a:stretch>
        </p:blipFill>
        <p:spPr>
          <a:xfrm>
            <a:off x="882869" y="1071869"/>
            <a:ext cx="7353037" cy="1245558"/>
          </a:xfrm>
          <a:prstGeom prst="rect">
            <a:avLst/>
          </a:prstGeom>
        </p:spPr>
      </p:pic>
      <p:pic>
        <p:nvPicPr>
          <p:cNvPr id="10" name="Picture 9" descr="A close up of a paper&#10;&#10;Description automatically generated">
            <a:extLst>
              <a:ext uri="{FF2B5EF4-FFF2-40B4-BE49-F238E27FC236}">
                <a16:creationId xmlns:a16="http://schemas.microsoft.com/office/drawing/2014/main" id="{24B53EEC-49EF-2A7D-C2CB-195F80C3B2AD}"/>
              </a:ext>
            </a:extLst>
          </p:cNvPr>
          <p:cNvPicPr>
            <a:picLocks noChangeAspect="1"/>
          </p:cNvPicPr>
          <p:nvPr/>
        </p:nvPicPr>
        <p:blipFill>
          <a:blip r:embed="rId5"/>
          <a:stretch>
            <a:fillRect/>
          </a:stretch>
        </p:blipFill>
        <p:spPr>
          <a:xfrm>
            <a:off x="3850308" y="1824922"/>
            <a:ext cx="4076963" cy="1482532"/>
          </a:xfrm>
          <a:prstGeom prst="rect">
            <a:avLst/>
          </a:prstGeom>
          <a:ln>
            <a:solidFill>
              <a:schemeClr val="tx1"/>
            </a:solidFill>
          </a:ln>
        </p:spPr>
      </p:pic>
      <p:sp>
        <p:nvSpPr>
          <p:cNvPr id="11" name="TextBox 10">
            <a:extLst>
              <a:ext uri="{FF2B5EF4-FFF2-40B4-BE49-F238E27FC236}">
                <a16:creationId xmlns:a16="http://schemas.microsoft.com/office/drawing/2014/main" id="{E8915B2E-B82A-31DF-D851-12C74CF0FC66}"/>
              </a:ext>
            </a:extLst>
          </p:cNvPr>
          <p:cNvSpPr txBox="1"/>
          <p:nvPr/>
        </p:nvSpPr>
        <p:spPr>
          <a:xfrm>
            <a:off x="175735" y="3603273"/>
            <a:ext cx="644102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card@mcmaster.ca</a:t>
            </a:r>
            <a:endParaRPr lang="en-US" dirty="0">
              <a:solidFill>
                <a:schemeClr val="bg1"/>
              </a:solidFill>
            </a:endParaRPr>
          </a:p>
        </p:txBody>
      </p:sp>
      <p:sp>
        <p:nvSpPr>
          <p:cNvPr id="12" name="TextBox 11">
            <a:extLst>
              <a:ext uri="{FF2B5EF4-FFF2-40B4-BE49-F238E27FC236}">
                <a16:creationId xmlns:a16="http://schemas.microsoft.com/office/drawing/2014/main" id="{D4041B7D-9FC8-BBDC-D2D8-2021C67FD503}"/>
              </a:ext>
            </a:extLst>
          </p:cNvPr>
          <p:cNvSpPr txBox="1"/>
          <p:nvPr/>
        </p:nvSpPr>
        <p:spPr>
          <a:xfrm>
            <a:off x="5757778" y="3972605"/>
            <a:ext cx="3310547" cy="2308324"/>
          </a:xfrm>
          <a:prstGeom prst="rect">
            <a:avLst/>
          </a:prstGeom>
          <a:solidFill>
            <a:schemeClr val="accent6">
              <a:lumMod val="20000"/>
              <a:lumOff val="80000"/>
            </a:schemeClr>
          </a:solidFill>
          <a:ln>
            <a:solidFill>
              <a:schemeClr val="bg1"/>
            </a:solidFill>
          </a:ln>
        </p:spPr>
        <p:txBody>
          <a:bodyPr wrap="square" rtlCol="0">
            <a:spAutoFit/>
          </a:bodyPr>
          <a:lstStyle/>
          <a:p>
            <a:r>
              <a:rPr lang="en-US" dirty="0"/>
              <a:t>Marketing</a:t>
            </a:r>
          </a:p>
          <a:p>
            <a:endParaRPr lang="en-US" dirty="0"/>
          </a:p>
          <a:p>
            <a:pPr marL="285750" indent="-285750">
              <a:buFont typeface="Arial" panose="020B0604020202020204" pitchFamily="34" charset="0"/>
              <a:buChar char="•"/>
            </a:pPr>
            <a:r>
              <a:rPr lang="en-US" dirty="0"/>
              <a:t>Publications</a:t>
            </a:r>
          </a:p>
          <a:p>
            <a:pPr marL="285750" indent="-285750">
              <a:buFont typeface="Arial" panose="020B0604020202020204" pitchFamily="34" charset="0"/>
              <a:buChar char="•"/>
            </a:pPr>
            <a:r>
              <a:rPr lang="en-US" dirty="0"/>
              <a:t>Scientific Conferences</a:t>
            </a:r>
          </a:p>
          <a:p>
            <a:pPr marL="285750" indent="-285750">
              <a:buFont typeface="Arial" panose="020B0604020202020204" pitchFamily="34" charset="0"/>
              <a:buChar char="•"/>
            </a:pPr>
            <a:r>
              <a:rPr lang="en-US"/>
              <a:t>B2B</a:t>
            </a:r>
            <a:endParaRPr lang="en-US" dirty="0"/>
          </a:p>
          <a:p>
            <a:pPr marL="285750" indent="-285750">
              <a:buFont typeface="Arial" panose="020B0604020202020204" pitchFamily="34" charset="0"/>
              <a:buChar char="•"/>
            </a:pPr>
            <a:r>
              <a:rPr lang="en-US" dirty="0"/>
              <a:t>Workshops</a:t>
            </a:r>
          </a:p>
          <a:p>
            <a:pPr marL="285750" indent="-285750">
              <a:buFont typeface="Arial" panose="020B0604020202020204" pitchFamily="34" charset="0"/>
              <a:buChar char="•"/>
            </a:pPr>
            <a:r>
              <a:rPr lang="en-US" dirty="0"/>
              <a:t>YouTube</a:t>
            </a:r>
          </a:p>
          <a:p>
            <a:pPr marL="285750" indent="-285750">
              <a:buFont typeface="Arial" panose="020B0604020202020204" pitchFamily="34" charset="0"/>
              <a:buChar char="•"/>
            </a:pPr>
            <a:r>
              <a:rPr lang="en-US" dirty="0"/>
              <a:t>MILO campaigns</a:t>
            </a:r>
          </a:p>
        </p:txBody>
      </p:sp>
    </p:spTree>
    <p:extLst>
      <p:ext uri="{BB962C8B-B14F-4D97-AF65-F5344CB8AC3E}">
        <p14:creationId xmlns:p14="http://schemas.microsoft.com/office/powerpoint/2010/main" val="293660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D70F5E-9FEA-C243-4501-56DF7DEE88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A9C3B-A35F-9E6B-AE00-778DF15B7161}"/>
              </a:ext>
            </a:extLst>
          </p:cNvPr>
          <p:cNvSpPr txBox="1"/>
          <p:nvPr/>
        </p:nvSpPr>
        <p:spPr>
          <a:xfrm>
            <a:off x="217262" y="527428"/>
            <a:ext cx="8246457" cy="1077218"/>
          </a:xfrm>
          <a:prstGeom prst="rect">
            <a:avLst/>
          </a:prstGeom>
          <a:noFill/>
        </p:spPr>
        <p:txBody>
          <a:bodyPr wrap="square" rtlCol="0">
            <a:spAutoFit/>
          </a:bodyPr>
          <a:lstStyle/>
          <a:p>
            <a:r>
              <a:rPr lang="en-US" sz="1600" dirty="0">
                <a:solidFill>
                  <a:schemeClr val="bg1">
                    <a:lumMod val="95000"/>
                  </a:schemeClr>
                </a:solidFill>
              </a:rPr>
              <a:t>“A paid leave, usually for 6-12 months, for academics and researchers to step away from regular teaching and service duties to focus intensely on research, learn new techniques, develop new ideas, or collaborate at other institutions for professional growth, intellectual refreshment, and career advancement.”</a:t>
            </a:r>
          </a:p>
        </p:txBody>
      </p:sp>
      <p:sp>
        <p:nvSpPr>
          <p:cNvPr id="3" name="TextBox 2">
            <a:extLst>
              <a:ext uri="{FF2B5EF4-FFF2-40B4-BE49-F238E27FC236}">
                <a16:creationId xmlns:a16="http://schemas.microsoft.com/office/drawing/2014/main" id="{ACDB4031-7381-0210-5326-6C87BE75B462}"/>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Sabbatical:</a:t>
            </a:r>
          </a:p>
        </p:txBody>
      </p:sp>
    </p:spTree>
    <p:extLst>
      <p:ext uri="{BB962C8B-B14F-4D97-AF65-F5344CB8AC3E}">
        <p14:creationId xmlns:p14="http://schemas.microsoft.com/office/powerpoint/2010/main" val="3713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4241DC-F6B7-25E6-3AF5-E9B845410A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6EC02B-6FBC-D9FD-AD58-F20BB0DB108A}"/>
              </a:ext>
            </a:extLst>
          </p:cNvPr>
          <p:cNvSpPr txBox="1"/>
          <p:nvPr/>
        </p:nvSpPr>
        <p:spPr>
          <a:xfrm>
            <a:off x="217262" y="527428"/>
            <a:ext cx="8246457" cy="1077218"/>
          </a:xfrm>
          <a:prstGeom prst="rect">
            <a:avLst/>
          </a:prstGeom>
          <a:noFill/>
        </p:spPr>
        <p:txBody>
          <a:bodyPr wrap="square" rtlCol="0">
            <a:spAutoFit/>
          </a:bodyPr>
          <a:lstStyle/>
          <a:p>
            <a:r>
              <a:rPr lang="en-US" sz="1600" dirty="0">
                <a:solidFill>
                  <a:schemeClr val="bg1">
                    <a:lumMod val="95000"/>
                  </a:schemeClr>
                </a:solidFill>
              </a:rPr>
              <a:t>“A paid leave, usually for 6-12 months, for academics and researchers to step away from regular teaching and service duties to focus intensely on research, learn new techniques, develop new ideas, or collaborate at other institutions for professional growth, intellectual refreshment, and career advancement.”</a:t>
            </a:r>
          </a:p>
        </p:txBody>
      </p:sp>
      <p:sp>
        <p:nvSpPr>
          <p:cNvPr id="3" name="TextBox 2">
            <a:extLst>
              <a:ext uri="{FF2B5EF4-FFF2-40B4-BE49-F238E27FC236}">
                <a16:creationId xmlns:a16="http://schemas.microsoft.com/office/drawing/2014/main" id="{863D69BF-E477-63D0-5983-89B771C5FDD4}"/>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Sabbatical:</a:t>
            </a:r>
          </a:p>
        </p:txBody>
      </p:sp>
      <p:pic>
        <p:nvPicPr>
          <p:cNvPr id="5" name="Picture 4" descr="A screenshot of a computer screen&#10;&#10;AI-generated content may be incorrect.">
            <a:extLst>
              <a:ext uri="{FF2B5EF4-FFF2-40B4-BE49-F238E27FC236}">
                <a16:creationId xmlns:a16="http://schemas.microsoft.com/office/drawing/2014/main" id="{7A6E07D9-55BD-D3D8-B846-2721CB1F1E8A}"/>
              </a:ext>
            </a:extLst>
          </p:cNvPr>
          <p:cNvPicPr>
            <a:picLocks noChangeAspect="1"/>
          </p:cNvPicPr>
          <p:nvPr/>
        </p:nvPicPr>
        <p:blipFill>
          <a:blip r:embed="rId3"/>
          <a:stretch>
            <a:fillRect/>
          </a:stretch>
        </p:blipFill>
        <p:spPr>
          <a:xfrm>
            <a:off x="4649956" y="2215425"/>
            <a:ext cx="4235780" cy="3152311"/>
          </a:xfrm>
          <a:prstGeom prst="rect">
            <a:avLst/>
          </a:prstGeom>
          <a:ln w="9525">
            <a:solidFill>
              <a:schemeClr val="bg1"/>
            </a:solidFill>
          </a:ln>
        </p:spPr>
      </p:pic>
      <p:pic>
        <p:nvPicPr>
          <p:cNvPr id="8" name="Picture 7" descr="A close-up of a computer screen&#10;&#10;AI-generated content may be incorrect.">
            <a:extLst>
              <a:ext uri="{FF2B5EF4-FFF2-40B4-BE49-F238E27FC236}">
                <a16:creationId xmlns:a16="http://schemas.microsoft.com/office/drawing/2014/main" id="{CC181ED8-58B9-F49A-8A0A-57728E0637E1}"/>
              </a:ext>
            </a:extLst>
          </p:cNvPr>
          <p:cNvPicPr>
            <a:picLocks noChangeAspect="1"/>
          </p:cNvPicPr>
          <p:nvPr/>
        </p:nvPicPr>
        <p:blipFill>
          <a:blip r:embed="rId4"/>
          <a:stretch>
            <a:fillRect/>
          </a:stretch>
        </p:blipFill>
        <p:spPr>
          <a:xfrm>
            <a:off x="217262" y="2215426"/>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2F84A83E-1439-E0CB-FBDB-1C4177E7F749}"/>
              </a:ext>
            </a:extLst>
          </p:cNvPr>
          <p:cNvSpPr txBox="1"/>
          <p:nvPr/>
        </p:nvSpPr>
        <p:spPr>
          <a:xfrm>
            <a:off x="1256141" y="1842518"/>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8DD07706-FD40-D7D0-BCB0-E9FD339C3426}"/>
              </a:ext>
            </a:extLst>
          </p:cNvPr>
          <p:cNvSpPr txBox="1"/>
          <p:nvPr/>
        </p:nvSpPr>
        <p:spPr>
          <a:xfrm>
            <a:off x="6191840" y="1842518"/>
            <a:ext cx="1325785" cy="338554"/>
          </a:xfrm>
          <a:prstGeom prst="rect">
            <a:avLst/>
          </a:prstGeom>
          <a:noFill/>
        </p:spPr>
        <p:txBody>
          <a:bodyPr wrap="square" rtlCol="0">
            <a:spAutoFit/>
          </a:bodyPr>
          <a:lstStyle/>
          <a:p>
            <a:r>
              <a:rPr lang="en-US" sz="1600" dirty="0" err="1">
                <a:solidFill>
                  <a:schemeClr val="bg1"/>
                </a:solidFill>
              </a:rPr>
              <a:t>Biocuration</a:t>
            </a:r>
            <a:endParaRPr lang="en-US" sz="1600" dirty="0">
              <a:solidFill>
                <a:schemeClr val="bg1"/>
              </a:solidFill>
            </a:endParaRPr>
          </a:p>
        </p:txBody>
      </p:sp>
    </p:spTree>
    <p:extLst>
      <p:ext uri="{BB962C8B-B14F-4D97-AF65-F5344CB8AC3E}">
        <p14:creationId xmlns:p14="http://schemas.microsoft.com/office/powerpoint/2010/main" val="321511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E6A771-ACA2-5EFB-40FE-071ED7D1EA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155C2A-80F2-CE81-3164-4BD7CC055953}"/>
              </a:ext>
            </a:extLst>
          </p:cNvPr>
          <p:cNvSpPr txBox="1"/>
          <p:nvPr/>
        </p:nvSpPr>
        <p:spPr>
          <a:xfrm>
            <a:off x="217262" y="527428"/>
            <a:ext cx="8246457" cy="1077218"/>
          </a:xfrm>
          <a:prstGeom prst="rect">
            <a:avLst/>
          </a:prstGeom>
          <a:noFill/>
        </p:spPr>
        <p:txBody>
          <a:bodyPr wrap="square" rtlCol="0">
            <a:spAutoFit/>
          </a:bodyPr>
          <a:lstStyle/>
          <a:p>
            <a:r>
              <a:rPr lang="en-US" sz="1600" dirty="0">
                <a:solidFill>
                  <a:schemeClr val="bg1">
                    <a:lumMod val="95000"/>
                  </a:schemeClr>
                </a:solidFill>
              </a:rPr>
              <a:t>“A paid leave, usually for 6-12 months, for academics and researchers to step away from regular teaching and service duties to focus intensely on research, learn new techniques, develop new ideas, or collaborate at other institutions for professional growth, intellectual refreshment, and career advancement.”</a:t>
            </a:r>
          </a:p>
        </p:txBody>
      </p:sp>
      <p:sp>
        <p:nvSpPr>
          <p:cNvPr id="3" name="TextBox 2">
            <a:extLst>
              <a:ext uri="{FF2B5EF4-FFF2-40B4-BE49-F238E27FC236}">
                <a16:creationId xmlns:a16="http://schemas.microsoft.com/office/drawing/2014/main" id="{54D159C6-89C9-0249-1DAD-FF270E596EBA}"/>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Sabbatical:</a:t>
            </a:r>
          </a:p>
        </p:txBody>
      </p:sp>
      <p:pic>
        <p:nvPicPr>
          <p:cNvPr id="5" name="Picture 4" descr="A screenshot of a computer screen&#10;&#10;AI-generated content may be incorrect.">
            <a:extLst>
              <a:ext uri="{FF2B5EF4-FFF2-40B4-BE49-F238E27FC236}">
                <a16:creationId xmlns:a16="http://schemas.microsoft.com/office/drawing/2014/main" id="{96B33A7E-57C8-FB13-F117-6ECBA8AFBE73}"/>
              </a:ext>
            </a:extLst>
          </p:cNvPr>
          <p:cNvPicPr>
            <a:picLocks noChangeAspect="1"/>
          </p:cNvPicPr>
          <p:nvPr/>
        </p:nvPicPr>
        <p:blipFill>
          <a:blip r:embed="rId3"/>
          <a:stretch>
            <a:fillRect/>
          </a:stretch>
        </p:blipFill>
        <p:spPr>
          <a:xfrm>
            <a:off x="4649956" y="2215425"/>
            <a:ext cx="4235780" cy="3152311"/>
          </a:xfrm>
          <a:prstGeom prst="rect">
            <a:avLst/>
          </a:prstGeom>
          <a:ln w="25400">
            <a:solidFill>
              <a:srgbClr val="FF0000"/>
            </a:solidFill>
          </a:ln>
        </p:spPr>
      </p:pic>
      <p:pic>
        <p:nvPicPr>
          <p:cNvPr id="8" name="Picture 7" descr="A close-up of a computer screen&#10;&#10;AI-generated content may be incorrect.">
            <a:extLst>
              <a:ext uri="{FF2B5EF4-FFF2-40B4-BE49-F238E27FC236}">
                <a16:creationId xmlns:a16="http://schemas.microsoft.com/office/drawing/2014/main" id="{2ADC73E0-46A3-8524-4745-85486DEE3264}"/>
              </a:ext>
            </a:extLst>
          </p:cNvPr>
          <p:cNvPicPr>
            <a:picLocks noChangeAspect="1"/>
          </p:cNvPicPr>
          <p:nvPr/>
        </p:nvPicPr>
        <p:blipFill>
          <a:blip r:embed="rId4"/>
          <a:stretch>
            <a:fillRect/>
          </a:stretch>
        </p:blipFill>
        <p:spPr>
          <a:xfrm>
            <a:off x="217262" y="2215426"/>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1845688F-0752-2211-7838-39B825704538}"/>
              </a:ext>
            </a:extLst>
          </p:cNvPr>
          <p:cNvSpPr txBox="1"/>
          <p:nvPr/>
        </p:nvSpPr>
        <p:spPr>
          <a:xfrm>
            <a:off x="1256141" y="1842518"/>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E24AD661-F3BF-1002-0A26-EE987E6BF7C8}"/>
              </a:ext>
            </a:extLst>
          </p:cNvPr>
          <p:cNvSpPr txBox="1"/>
          <p:nvPr/>
        </p:nvSpPr>
        <p:spPr>
          <a:xfrm>
            <a:off x="6191840" y="1842518"/>
            <a:ext cx="1325785" cy="338554"/>
          </a:xfrm>
          <a:prstGeom prst="rect">
            <a:avLst/>
          </a:prstGeom>
          <a:noFill/>
        </p:spPr>
        <p:txBody>
          <a:bodyPr wrap="square" rtlCol="0">
            <a:spAutoFit/>
          </a:bodyPr>
          <a:lstStyle/>
          <a:p>
            <a:r>
              <a:rPr lang="en-US" sz="1600" dirty="0" err="1">
                <a:solidFill>
                  <a:srgbClr val="FF0000"/>
                </a:solidFill>
              </a:rPr>
              <a:t>Biocuration</a:t>
            </a:r>
            <a:endParaRPr lang="en-US" sz="1600" dirty="0">
              <a:solidFill>
                <a:srgbClr val="FF0000"/>
              </a:solidFill>
            </a:endParaRPr>
          </a:p>
        </p:txBody>
      </p:sp>
    </p:spTree>
    <p:extLst>
      <p:ext uri="{BB962C8B-B14F-4D97-AF65-F5344CB8AC3E}">
        <p14:creationId xmlns:p14="http://schemas.microsoft.com/office/powerpoint/2010/main" val="74810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09D5C54-D58E-A736-2B08-AA066AD357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536D64-ECAF-EB61-6531-2D6AF26B6025}"/>
              </a:ext>
            </a:extLst>
          </p:cNvPr>
          <p:cNvSpPr txBox="1"/>
          <p:nvPr/>
        </p:nvSpPr>
        <p:spPr>
          <a:xfrm>
            <a:off x="217262" y="527428"/>
            <a:ext cx="8246457" cy="1077218"/>
          </a:xfrm>
          <a:prstGeom prst="rect">
            <a:avLst/>
          </a:prstGeom>
          <a:noFill/>
        </p:spPr>
        <p:txBody>
          <a:bodyPr wrap="square" rtlCol="0">
            <a:spAutoFit/>
          </a:bodyPr>
          <a:lstStyle/>
          <a:p>
            <a:r>
              <a:rPr lang="en-US" sz="1600" dirty="0">
                <a:solidFill>
                  <a:schemeClr val="bg1">
                    <a:lumMod val="95000"/>
                  </a:schemeClr>
                </a:solidFill>
              </a:rPr>
              <a:t>“A paid leave, usually for 6-12 months, for academics and researchers to step away from regular teaching and service duties to focus intensely on research, learn new techniques, develop new ideas, or collaborate at other institutions for professional growth, intellectual refreshment, and career advancement.”</a:t>
            </a:r>
          </a:p>
        </p:txBody>
      </p:sp>
      <p:sp>
        <p:nvSpPr>
          <p:cNvPr id="3" name="TextBox 2">
            <a:extLst>
              <a:ext uri="{FF2B5EF4-FFF2-40B4-BE49-F238E27FC236}">
                <a16:creationId xmlns:a16="http://schemas.microsoft.com/office/drawing/2014/main" id="{EA7F7D42-5684-7523-5D53-4AE4CBAFB1EE}"/>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Sabbatical:</a:t>
            </a:r>
          </a:p>
        </p:txBody>
      </p:sp>
      <p:pic>
        <p:nvPicPr>
          <p:cNvPr id="5" name="Picture 4" descr="A screenshot of a computer screen&#10;&#10;AI-generated content may be incorrect.">
            <a:extLst>
              <a:ext uri="{FF2B5EF4-FFF2-40B4-BE49-F238E27FC236}">
                <a16:creationId xmlns:a16="http://schemas.microsoft.com/office/drawing/2014/main" id="{41F5ABDD-9122-7B12-FD81-903CA5B86689}"/>
              </a:ext>
            </a:extLst>
          </p:cNvPr>
          <p:cNvPicPr>
            <a:picLocks noChangeAspect="1"/>
          </p:cNvPicPr>
          <p:nvPr/>
        </p:nvPicPr>
        <p:blipFill>
          <a:blip r:embed="rId3"/>
          <a:stretch>
            <a:fillRect/>
          </a:stretch>
        </p:blipFill>
        <p:spPr>
          <a:xfrm>
            <a:off x="4649956" y="2215425"/>
            <a:ext cx="4235780" cy="3152311"/>
          </a:xfrm>
          <a:prstGeom prst="rect">
            <a:avLst/>
          </a:prstGeom>
          <a:ln w="25400">
            <a:solidFill>
              <a:srgbClr val="FF0000"/>
            </a:solidFill>
          </a:ln>
        </p:spPr>
      </p:pic>
      <p:pic>
        <p:nvPicPr>
          <p:cNvPr id="8" name="Picture 7" descr="A close-up of a computer screen&#10;&#10;AI-generated content may be incorrect.">
            <a:extLst>
              <a:ext uri="{FF2B5EF4-FFF2-40B4-BE49-F238E27FC236}">
                <a16:creationId xmlns:a16="http://schemas.microsoft.com/office/drawing/2014/main" id="{4B766673-086C-DB56-AD4E-CD5C86F95E51}"/>
              </a:ext>
            </a:extLst>
          </p:cNvPr>
          <p:cNvPicPr>
            <a:picLocks noChangeAspect="1"/>
          </p:cNvPicPr>
          <p:nvPr/>
        </p:nvPicPr>
        <p:blipFill>
          <a:blip r:embed="rId4"/>
          <a:stretch>
            <a:fillRect/>
          </a:stretch>
        </p:blipFill>
        <p:spPr>
          <a:xfrm>
            <a:off x="217262" y="2215426"/>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720D83A2-2E9E-756F-2021-538BA0C3F6C1}"/>
              </a:ext>
            </a:extLst>
          </p:cNvPr>
          <p:cNvSpPr txBox="1"/>
          <p:nvPr/>
        </p:nvSpPr>
        <p:spPr>
          <a:xfrm>
            <a:off x="1256141" y="1842518"/>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2C579ECA-5CF1-7FF2-F17B-C7A80AFC8295}"/>
              </a:ext>
            </a:extLst>
          </p:cNvPr>
          <p:cNvSpPr txBox="1"/>
          <p:nvPr/>
        </p:nvSpPr>
        <p:spPr>
          <a:xfrm>
            <a:off x="6191840" y="1842518"/>
            <a:ext cx="1325785" cy="338554"/>
          </a:xfrm>
          <a:prstGeom prst="rect">
            <a:avLst/>
          </a:prstGeom>
          <a:noFill/>
        </p:spPr>
        <p:txBody>
          <a:bodyPr wrap="square" rtlCol="0">
            <a:spAutoFit/>
          </a:bodyPr>
          <a:lstStyle/>
          <a:p>
            <a:r>
              <a:rPr lang="en-US" sz="1600" dirty="0" err="1">
                <a:solidFill>
                  <a:srgbClr val="FF0000"/>
                </a:solidFill>
              </a:rPr>
              <a:t>Biocuration</a:t>
            </a:r>
            <a:endParaRPr lang="en-US" sz="1600" dirty="0">
              <a:solidFill>
                <a:srgbClr val="FF0000"/>
              </a:solidFill>
            </a:endParaRPr>
          </a:p>
        </p:txBody>
      </p:sp>
      <p:sp>
        <p:nvSpPr>
          <p:cNvPr id="4" name="TextBox 3">
            <a:extLst>
              <a:ext uri="{FF2B5EF4-FFF2-40B4-BE49-F238E27FC236}">
                <a16:creationId xmlns:a16="http://schemas.microsoft.com/office/drawing/2014/main" id="{4278B103-087F-6A42-C359-B99539E93BC3}"/>
              </a:ext>
            </a:extLst>
          </p:cNvPr>
          <p:cNvSpPr txBox="1"/>
          <p:nvPr/>
        </p:nvSpPr>
        <p:spPr>
          <a:xfrm>
            <a:off x="588373" y="5740645"/>
            <a:ext cx="8246457" cy="338554"/>
          </a:xfrm>
          <a:prstGeom prst="rect">
            <a:avLst/>
          </a:prstGeom>
          <a:noFill/>
        </p:spPr>
        <p:txBody>
          <a:bodyPr wrap="square" rtlCol="0">
            <a:spAutoFit/>
          </a:bodyPr>
          <a:lstStyle/>
          <a:p>
            <a:r>
              <a:rPr lang="en-US" sz="1600" dirty="0">
                <a:solidFill>
                  <a:schemeClr val="bg1">
                    <a:lumMod val="95000"/>
                  </a:schemeClr>
                </a:solidFill>
              </a:rPr>
              <a:t> “I chose CARD over other AMR databases due to its commitment to quality manual curation”</a:t>
            </a:r>
          </a:p>
        </p:txBody>
      </p:sp>
      <p:sp>
        <p:nvSpPr>
          <p:cNvPr id="6" name="TextBox 5">
            <a:extLst>
              <a:ext uri="{FF2B5EF4-FFF2-40B4-BE49-F238E27FC236}">
                <a16:creationId xmlns:a16="http://schemas.microsoft.com/office/drawing/2014/main" id="{8E558F8C-4919-9DDC-3DFA-D9D85E52E7E6}"/>
              </a:ext>
            </a:extLst>
          </p:cNvPr>
          <p:cNvSpPr txBox="1"/>
          <p:nvPr/>
        </p:nvSpPr>
        <p:spPr>
          <a:xfrm>
            <a:off x="1672345" y="6172682"/>
            <a:ext cx="8246457" cy="338554"/>
          </a:xfrm>
          <a:prstGeom prst="rect">
            <a:avLst/>
          </a:prstGeom>
          <a:noFill/>
        </p:spPr>
        <p:txBody>
          <a:bodyPr wrap="square" rtlCol="0">
            <a:spAutoFit/>
          </a:bodyPr>
          <a:lstStyle/>
          <a:p>
            <a:r>
              <a:rPr lang="en-US" sz="1600" dirty="0">
                <a:solidFill>
                  <a:schemeClr val="bg1">
                    <a:lumMod val="95000"/>
                  </a:schemeClr>
                </a:solidFill>
              </a:rPr>
              <a:t>- One Health AMR &amp; Emerging Zoonoses Conference 2025</a:t>
            </a:r>
          </a:p>
        </p:txBody>
      </p:sp>
    </p:spTree>
    <p:extLst>
      <p:ext uri="{BB962C8B-B14F-4D97-AF65-F5344CB8AC3E}">
        <p14:creationId xmlns:p14="http://schemas.microsoft.com/office/powerpoint/2010/main" val="301168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vmworld-2013-three-quirky-ways-to-simplify-dr-with-vmware-site-recovery-manager-21-638.jpg">
            <a:extLst>
              <a:ext uri="{FF2B5EF4-FFF2-40B4-BE49-F238E27FC236}">
                <a16:creationId xmlns:a16="http://schemas.microsoft.com/office/drawing/2014/main" id="{87405614-44C7-E5D7-34FC-CEAE1ED9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4" name="Rectangle 3">
            <a:extLst>
              <a:ext uri="{FF2B5EF4-FFF2-40B4-BE49-F238E27FC236}">
                <a16:creationId xmlns:a16="http://schemas.microsoft.com/office/drawing/2014/main" id="{26CDB4E9-E906-B084-5B84-07A3A59F7AFB}"/>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5" name="TextBox 4">
            <a:extLst>
              <a:ext uri="{FF2B5EF4-FFF2-40B4-BE49-F238E27FC236}">
                <a16:creationId xmlns:a16="http://schemas.microsoft.com/office/drawing/2014/main" id="{44FE43E7-8A6F-E6E8-DDC1-CE57F12E28CB}"/>
              </a:ext>
            </a:extLst>
          </p:cNvPr>
          <p:cNvSpPr txBox="1"/>
          <p:nvPr/>
        </p:nvSpPr>
        <p:spPr>
          <a:xfrm>
            <a:off x="6418644" y="878722"/>
            <a:ext cx="2259985" cy="584776"/>
          </a:xfrm>
          <a:prstGeom prst="rect">
            <a:avLst/>
          </a:prstGeom>
          <a:noFill/>
        </p:spPr>
        <p:txBody>
          <a:bodyPr wrap="square" rtlCol="0">
            <a:spAutoFit/>
          </a:bodyPr>
          <a:lstStyle/>
          <a:p>
            <a:pPr algn="ctr"/>
            <a:r>
              <a:rPr lang="en-US" sz="1600" b="1" dirty="0">
                <a:solidFill>
                  <a:schemeClr val="bg1"/>
                </a:solidFill>
                <a:cs typeface="Impact"/>
              </a:rPr>
              <a:t>Genes &amp; Pathogens we are tracking</a:t>
            </a:r>
          </a:p>
        </p:txBody>
      </p:sp>
      <p:sp>
        <p:nvSpPr>
          <p:cNvPr id="7" name="TextBox 6">
            <a:extLst>
              <a:ext uri="{FF2B5EF4-FFF2-40B4-BE49-F238E27FC236}">
                <a16:creationId xmlns:a16="http://schemas.microsoft.com/office/drawing/2014/main" id="{B830EC37-18BC-0387-F39C-3B753533035A}"/>
              </a:ext>
            </a:extLst>
          </p:cNvPr>
          <p:cNvSpPr txBox="1"/>
          <p:nvPr/>
        </p:nvSpPr>
        <p:spPr>
          <a:xfrm>
            <a:off x="6418643" y="3455431"/>
            <a:ext cx="2259985" cy="338554"/>
          </a:xfrm>
          <a:prstGeom prst="rect">
            <a:avLst/>
          </a:prstGeom>
          <a:noFill/>
        </p:spPr>
        <p:txBody>
          <a:bodyPr wrap="square" rtlCol="0">
            <a:spAutoFit/>
          </a:bodyPr>
          <a:lstStyle/>
          <a:p>
            <a:pPr algn="ctr"/>
            <a:r>
              <a:rPr lang="en-US" sz="1600" b="1" dirty="0">
                <a:solidFill>
                  <a:schemeClr val="bg1"/>
                </a:solidFill>
                <a:cs typeface="Impact"/>
              </a:rPr>
              <a:t>Emergent threats</a:t>
            </a:r>
          </a:p>
        </p:txBody>
      </p:sp>
      <p:sp>
        <p:nvSpPr>
          <p:cNvPr id="10" name="Rectangle 9">
            <a:extLst>
              <a:ext uri="{FF2B5EF4-FFF2-40B4-BE49-F238E27FC236}">
                <a16:creationId xmlns:a16="http://schemas.microsoft.com/office/drawing/2014/main" id="{1832C67F-098A-C62C-AE8A-F0EA00569A01}"/>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 name="TextBox 10">
            <a:extLst>
              <a:ext uri="{FF2B5EF4-FFF2-40B4-BE49-F238E27FC236}">
                <a16:creationId xmlns:a16="http://schemas.microsoft.com/office/drawing/2014/main" id="{C82693C6-3FAB-7024-DE23-2991A1CC7550}"/>
              </a:ext>
            </a:extLst>
          </p:cNvPr>
          <p:cNvSpPr txBox="1"/>
          <p:nvPr/>
        </p:nvSpPr>
        <p:spPr>
          <a:xfrm>
            <a:off x="6421632" y="2005494"/>
            <a:ext cx="2259985" cy="1323439"/>
          </a:xfrm>
          <a:prstGeom prst="rect">
            <a:avLst/>
          </a:prstGeom>
          <a:noFill/>
        </p:spPr>
        <p:txBody>
          <a:bodyPr wrap="square" rtlCol="0">
            <a:spAutoFit/>
          </a:bodyPr>
          <a:lstStyle/>
          <a:p>
            <a:pPr algn="ctr"/>
            <a:r>
              <a:rPr lang="en-US" sz="1600" b="1" dirty="0">
                <a:solidFill>
                  <a:schemeClr val="bg1"/>
                </a:solidFill>
                <a:cs typeface="Impact"/>
              </a:rPr>
              <a:t>Characterized genes &amp; pathogens we don’t routinely track; variants of known genes; novel mutations</a:t>
            </a:r>
          </a:p>
        </p:txBody>
      </p:sp>
      <p:cxnSp>
        <p:nvCxnSpPr>
          <p:cNvPr id="6" name="Straight Connector 5">
            <a:extLst>
              <a:ext uri="{FF2B5EF4-FFF2-40B4-BE49-F238E27FC236}">
                <a16:creationId xmlns:a16="http://schemas.microsoft.com/office/drawing/2014/main" id="{E36705BF-22E1-662F-E693-F15272E048A4}"/>
              </a:ext>
            </a:extLst>
          </p:cNvPr>
          <p:cNvCxnSpPr/>
          <p:nvPr/>
        </p:nvCxnSpPr>
        <p:spPr>
          <a:xfrm>
            <a:off x="6024716" y="737419"/>
            <a:ext cx="0" cy="2964426"/>
          </a:xfrm>
          <a:prstGeom prst="line">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E821957-2F0A-70FC-837E-3796341A7C55}"/>
              </a:ext>
            </a:extLst>
          </p:cNvPr>
          <p:cNvSpPr txBox="1"/>
          <p:nvPr/>
        </p:nvSpPr>
        <p:spPr>
          <a:xfrm>
            <a:off x="4894723" y="376489"/>
            <a:ext cx="2259985" cy="338554"/>
          </a:xfrm>
          <a:prstGeom prst="rect">
            <a:avLst/>
          </a:prstGeom>
          <a:noFill/>
        </p:spPr>
        <p:txBody>
          <a:bodyPr wrap="square" rtlCol="0">
            <a:spAutoFit/>
          </a:bodyPr>
          <a:lstStyle/>
          <a:p>
            <a:pPr algn="ctr"/>
            <a:r>
              <a:rPr lang="en-US" sz="1600" b="1" dirty="0">
                <a:solidFill>
                  <a:srgbClr val="FF0000"/>
                </a:solidFill>
                <a:cs typeface="Impact"/>
              </a:rPr>
              <a:t>genome sequencing!</a:t>
            </a:r>
          </a:p>
        </p:txBody>
      </p:sp>
    </p:spTree>
    <p:extLst>
      <p:ext uri="{BB962C8B-B14F-4D97-AF65-F5344CB8AC3E}">
        <p14:creationId xmlns:p14="http://schemas.microsoft.com/office/powerpoint/2010/main" val="7212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EC126B-E165-CEFA-452D-BD989D39E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28275B-7900-ED24-DF2E-010A6C1CF678}"/>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AI &amp; Large Language Models</a:t>
            </a:r>
          </a:p>
        </p:txBody>
      </p:sp>
      <p:pic>
        <p:nvPicPr>
          <p:cNvPr id="9" name="Picture 8" descr="A screenshot of a computer screen&#10;&#10;AI-generated content may be incorrect.">
            <a:extLst>
              <a:ext uri="{FF2B5EF4-FFF2-40B4-BE49-F238E27FC236}">
                <a16:creationId xmlns:a16="http://schemas.microsoft.com/office/drawing/2014/main" id="{BFAF6C09-B8BE-421B-35DC-62ACF80CF5FA}"/>
              </a:ext>
            </a:extLst>
          </p:cNvPr>
          <p:cNvPicPr>
            <a:picLocks noChangeAspect="1"/>
          </p:cNvPicPr>
          <p:nvPr/>
        </p:nvPicPr>
        <p:blipFill>
          <a:blip r:embed="rId3"/>
          <a:stretch>
            <a:fillRect/>
          </a:stretch>
        </p:blipFill>
        <p:spPr>
          <a:xfrm>
            <a:off x="639314" y="678820"/>
            <a:ext cx="3583911" cy="2750180"/>
          </a:xfrm>
          <a:prstGeom prst="rect">
            <a:avLst/>
          </a:prstGeom>
          <a:ln>
            <a:solidFill>
              <a:schemeClr val="bg1"/>
            </a:solidFill>
          </a:ln>
        </p:spPr>
      </p:pic>
      <p:pic>
        <p:nvPicPr>
          <p:cNvPr id="11" name="Picture 10" descr="A screenshot of a computer&#10;&#10;AI-generated content may be incorrect.">
            <a:extLst>
              <a:ext uri="{FF2B5EF4-FFF2-40B4-BE49-F238E27FC236}">
                <a16:creationId xmlns:a16="http://schemas.microsoft.com/office/drawing/2014/main" id="{ACB742A4-66C3-07F7-40C0-978203B881B7}"/>
              </a:ext>
            </a:extLst>
          </p:cNvPr>
          <p:cNvPicPr>
            <a:picLocks noChangeAspect="1"/>
          </p:cNvPicPr>
          <p:nvPr/>
        </p:nvPicPr>
        <p:blipFill>
          <a:blip r:embed="rId4"/>
          <a:stretch>
            <a:fillRect/>
          </a:stretch>
        </p:blipFill>
        <p:spPr>
          <a:xfrm>
            <a:off x="4572000" y="1301782"/>
            <a:ext cx="3946620" cy="3000905"/>
          </a:xfrm>
          <a:prstGeom prst="rect">
            <a:avLst/>
          </a:prstGeom>
          <a:ln>
            <a:solidFill>
              <a:schemeClr val="bg1"/>
            </a:solidFill>
          </a:ln>
        </p:spPr>
      </p:pic>
      <p:pic>
        <p:nvPicPr>
          <p:cNvPr id="15" name="Picture 14" descr="A screenshot of a computer&#10;&#10;AI-generated content may be incorrect.">
            <a:extLst>
              <a:ext uri="{FF2B5EF4-FFF2-40B4-BE49-F238E27FC236}">
                <a16:creationId xmlns:a16="http://schemas.microsoft.com/office/drawing/2014/main" id="{33B7EE8E-0229-3EF5-386A-DCC7DE5143A7}"/>
              </a:ext>
            </a:extLst>
          </p:cNvPr>
          <p:cNvPicPr>
            <a:picLocks noChangeAspect="1"/>
          </p:cNvPicPr>
          <p:nvPr/>
        </p:nvPicPr>
        <p:blipFill>
          <a:blip r:embed="rId5"/>
          <a:stretch>
            <a:fillRect/>
          </a:stretch>
        </p:blipFill>
        <p:spPr>
          <a:xfrm>
            <a:off x="625380" y="3736668"/>
            <a:ext cx="3611780" cy="2746301"/>
          </a:xfrm>
          <a:prstGeom prst="rect">
            <a:avLst/>
          </a:prstGeom>
          <a:ln>
            <a:solidFill>
              <a:schemeClr val="bg1"/>
            </a:solidFill>
          </a:ln>
        </p:spPr>
      </p:pic>
      <p:sp>
        <p:nvSpPr>
          <p:cNvPr id="2" name="TextBox 1">
            <a:extLst>
              <a:ext uri="{FF2B5EF4-FFF2-40B4-BE49-F238E27FC236}">
                <a16:creationId xmlns:a16="http://schemas.microsoft.com/office/drawing/2014/main" id="{B052669A-C5D7-1533-FFA2-37E9652CF783}"/>
              </a:ext>
            </a:extLst>
          </p:cNvPr>
          <p:cNvSpPr txBox="1"/>
          <p:nvPr/>
        </p:nvSpPr>
        <p:spPr>
          <a:xfrm>
            <a:off x="4572000" y="4894498"/>
            <a:ext cx="4393126" cy="1323439"/>
          </a:xfrm>
          <a:prstGeom prst="rect">
            <a:avLst/>
          </a:prstGeom>
          <a:noFill/>
        </p:spPr>
        <p:txBody>
          <a:bodyPr wrap="square" rtlCol="0">
            <a:spAutoFit/>
          </a:bodyPr>
          <a:lstStyle/>
          <a:p>
            <a:pPr algn="ctr"/>
            <a:r>
              <a:rPr lang="en-US" sz="1600" dirty="0">
                <a:solidFill>
                  <a:schemeClr val="accent6">
                    <a:lumMod val="60000"/>
                    <a:lumOff val="40000"/>
                  </a:schemeClr>
                </a:solidFill>
              </a:rPr>
              <a:t>Natural Language Processing</a:t>
            </a:r>
          </a:p>
          <a:p>
            <a:pPr algn="ctr"/>
            <a:endParaRPr lang="en-US" sz="1600" dirty="0">
              <a:solidFill>
                <a:schemeClr val="accent6">
                  <a:lumMod val="60000"/>
                  <a:lumOff val="40000"/>
                </a:schemeClr>
              </a:solidFill>
            </a:endParaRPr>
          </a:p>
          <a:p>
            <a:pPr algn="ctr"/>
            <a:r>
              <a:rPr lang="en-US" sz="1600" dirty="0">
                <a:solidFill>
                  <a:schemeClr val="accent6">
                    <a:lumMod val="60000"/>
                    <a:lumOff val="40000"/>
                  </a:schemeClr>
                </a:solidFill>
              </a:rPr>
              <a:t>Versus</a:t>
            </a:r>
          </a:p>
          <a:p>
            <a:pPr algn="ctr"/>
            <a:endParaRPr lang="en-US" sz="1600" dirty="0">
              <a:solidFill>
                <a:schemeClr val="accent6">
                  <a:lumMod val="60000"/>
                  <a:lumOff val="40000"/>
                </a:schemeClr>
              </a:solidFill>
            </a:endParaRPr>
          </a:p>
          <a:p>
            <a:pPr algn="ctr"/>
            <a:r>
              <a:rPr lang="en-US" sz="1600" dirty="0">
                <a:solidFill>
                  <a:schemeClr val="accent6">
                    <a:lumMod val="60000"/>
                    <a:lumOff val="40000"/>
                  </a:schemeClr>
                </a:solidFill>
              </a:rPr>
              <a:t>Generative AI</a:t>
            </a:r>
          </a:p>
        </p:txBody>
      </p:sp>
    </p:spTree>
    <p:extLst>
      <p:ext uri="{BB962C8B-B14F-4D97-AF65-F5344CB8AC3E}">
        <p14:creationId xmlns:p14="http://schemas.microsoft.com/office/powerpoint/2010/main" val="118778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063BC5-5AFB-984A-C756-D5F5E8C5E6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C12D8DE-E54D-27F5-1D47-417F60C1050D}"/>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#1 : Data Identification</a:t>
            </a:r>
          </a:p>
        </p:txBody>
      </p:sp>
      <p:pic>
        <p:nvPicPr>
          <p:cNvPr id="9" name="Picture 8" descr="A screenshot of a computer screen&#10;&#10;AI-generated content may be incorrect.">
            <a:extLst>
              <a:ext uri="{FF2B5EF4-FFF2-40B4-BE49-F238E27FC236}">
                <a16:creationId xmlns:a16="http://schemas.microsoft.com/office/drawing/2014/main" id="{338A5A40-02E1-E4CD-7F84-FC83EF6DDF0E}"/>
              </a:ext>
            </a:extLst>
          </p:cNvPr>
          <p:cNvPicPr>
            <a:picLocks noChangeAspect="1"/>
          </p:cNvPicPr>
          <p:nvPr/>
        </p:nvPicPr>
        <p:blipFill>
          <a:blip r:embed="rId3"/>
          <a:stretch>
            <a:fillRect/>
          </a:stretch>
        </p:blipFill>
        <p:spPr>
          <a:xfrm>
            <a:off x="173801" y="620631"/>
            <a:ext cx="2159401" cy="1657056"/>
          </a:xfrm>
          <a:prstGeom prst="rect">
            <a:avLst/>
          </a:prstGeom>
          <a:ln>
            <a:solidFill>
              <a:schemeClr val="bg1"/>
            </a:solidFill>
          </a:ln>
        </p:spPr>
      </p:pic>
      <p:sp>
        <p:nvSpPr>
          <p:cNvPr id="4" name="TextBox 3">
            <a:extLst>
              <a:ext uri="{FF2B5EF4-FFF2-40B4-BE49-F238E27FC236}">
                <a16:creationId xmlns:a16="http://schemas.microsoft.com/office/drawing/2014/main" id="{32EBEBC2-6F91-B862-42E3-9F32F1F823BA}"/>
              </a:ext>
            </a:extLst>
          </p:cNvPr>
          <p:cNvSpPr txBox="1"/>
          <p:nvPr/>
        </p:nvSpPr>
        <p:spPr>
          <a:xfrm>
            <a:off x="2867891" y="991959"/>
            <a:ext cx="1120820" cy="63248084"/>
          </a:xfrm>
          <a:prstGeom prst="rect">
            <a:avLst/>
          </a:prstGeom>
          <a:noFill/>
        </p:spPr>
        <p:txBody>
          <a:bodyPr wrap="none" rtlCol="0">
            <a:spAutoFit/>
          </a:bodyPr>
          <a:lstStyle/>
          <a:p>
            <a:r>
              <a:rPr lang="en-US" dirty="0">
                <a:solidFill>
                  <a:schemeClr val="accent2">
                    <a:lumMod val="20000"/>
                    <a:lumOff val="80000"/>
                  </a:schemeClr>
                </a:solidFill>
              </a:rPr>
              <a:t>41486627</a:t>
            </a:r>
          </a:p>
          <a:p>
            <a:r>
              <a:rPr lang="en-US" dirty="0">
                <a:solidFill>
                  <a:schemeClr val="accent2">
                    <a:lumMod val="20000"/>
                    <a:lumOff val="80000"/>
                  </a:schemeClr>
                </a:solidFill>
              </a:rPr>
              <a:t>41502406</a:t>
            </a:r>
          </a:p>
          <a:p>
            <a:r>
              <a:rPr lang="en-US" dirty="0">
                <a:solidFill>
                  <a:schemeClr val="accent2">
                    <a:lumMod val="20000"/>
                    <a:lumOff val="80000"/>
                  </a:schemeClr>
                </a:solidFill>
              </a:rPr>
              <a:t>41410397</a:t>
            </a:r>
          </a:p>
          <a:p>
            <a:r>
              <a:rPr lang="en-US" dirty="0">
                <a:solidFill>
                  <a:schemeClr val="accent2">
                    <a:lumMod val="20000"/>
                    <a:lumOff val="80000"/>
                  </a:schemeClr>
                </a:solidFill>
              </a:rPr>
              <a:t>41363859</a:t>
            </a:r>
          </a:p>
          <a:p>
            <a:r>
              <a:rPr lang="en-US" dirty="0">
                <a:solidFill>
                  <a:schemeClr val="accent2">
                    <a:lumMod val="20000"/>
                    <a:lumOff val="80000"/>
                  </a:schemeClr>
                </a:solidFill>
              </a:rPr>
              <a:t>41478678</a:t>
            </a:r>
          </a:p>
          <a:p>
            <a:r>
              <a:rPr lang="en-US" dirty="0">
                <a:solidFill>
                  <a:schemeClr val="accent2">
                    <a:lumMod val="20000"/>
                    <a:lumOff val="80000"/>
                  </a:schemeClr>
                </a:solidFill>
              </a:rPr>
              <a:t>41442899</a:t>
            </a:r>
          </a:p>
          <a:p>
            <a:r>
              <a:rPr lang="en-US" dirty="0">
                <a:solidFill>
                  <a:schemeClr val="accent2">
                    <a:lumMod val="20000"/>
                    <a:lumOff val="80000"/>
                  </a:schemeClr>
                </a:solidFill>
              </a:rPr>
              <a:t>41442898</a:t>
            </a:r>
          </a:p>
          <a:p>
            <a:r>
              <a:rPr lang="en-US" dirty="0">
                <a:solidFill>
                  <a:schemeClr val="accent2">
                    <a:lumMod val="20000"/>
                    <a:lumOff val="80000"/>
                  </a:schemeClr>
                </a:solidFill>
              </a:rPr>
              <a:t>41418580</a:t>
            </a:r>
          </a:p>
          <a:p>
            <a:r>
              <a:rPr lang="en-US" dirty="0">
                <a:solidFill>
                  <a:schemeClr val="accent2">
                    <a:lumMod val="20000"/>
                    <a:lumOff val="80000"/>
                  </a:schemeClr>
                </a:solidFill>
              </a:rPr>
              <a:t>41406564</a:t>
            </a:r>
          </a:p>
          <a:p>
            <a:r>
              <a:rPr lang="en-US" dirty="0">
                <a:solidFill>
                  <a:schemeClr val="accent2">
                    <a:lumMod val="20000"/>
                    <a:lumOff val="80000"/>
                  </a:schemeClr>
                </a:solidFill>
              </a:rPr>
              <a:t>41397327</a:t>
            </a:r>
          </a:p>
          <a:p>
            <a:r>
              <a:rPr lang="en-US" dirty="0">
                <a:solidFill>
                  <a:schemeClr val="accent2">
                    <a:lumMod val="20000"/>
                    <a:lumOff val="80000"/>
                  </a:schemeClr>
                </a:solidFill>
              </a:rPr>
              <a:t>41508433</a:t>
            </a:r>
          </a:p>
          <a:p>
            <a:r>
              <a:rPr lang="en-US" dirty="0">
                <a:solidFill>
                  <a:schemeClr val="accent2">
                    <a:lumMod val="20000"/>
                    <a:lumOff val="80000"/>
                  </a:schemeClr>
                </a:solidFill>
              </a:rPr>
              <a:t>41453699</a:t>
            </a:r>
          </a:p>
          <a:p>
            <a:r>
              <a:rPr lang="en-US" dirty="0">
                <a:solidFill>
                  <a:schemeClr val="accent2">
                    <a:lumMod val="20000"/>
                    <a:lumOff val="80000"/>
                  </a:schemeClr>
                </a:solidFill>
              </a:rPr>
              <a:t>41452091</a:t>
            </a:r>
          </a:p>
          <a:p>
            <a:r>
              <a:rPr lang="en-US" dirty="0">
                <a:solidFill>
                  <a:schemeClr val="accent2">
                    <a:lumMod val="20000"/>
                    <a:lumOff val="80000"/>
                  </a:schemeClr>
                </a:solidFill>
              </a:rPr>
              <a:t>41412666</a:t>
            </a:r>
          </a:p>
          <a:p>
            <a:r>
              <a:rPr lang="en-US" dirty="0">
                <a:solidFill>
                  <a:schemeClr val="accent2">
                    <a:lumMod val="20000"/>
                    <a:lumOff val="80000"/>
                  </a:schemeClr>
                </a:solidFill>
              </a:rPr>
              <a:t>41360524</a:t>
            </a:r>
          </a:p>
          <a:p>
            <a:r>
              <a:rPr lang="en-US" dirty="0">
                <a:solidFill>
                  <a:schemeClr val="accent2">
                    <a:lumMod val="20000"/>
                    <a:lumOff val="80000"/>
                  </a:schemeClr>
                </a:solidFill>
              </a:rPr>
              <a:t>41460919</a:t>
            </a:r>
          </a:p>
          <a:p>
            <a:r>
              <a:rPr lang="en-US" dirty="0">
                <a:solidFill>
                  <a:schemeClr val="accent2">
                    <a:lumMod val="20000"/>
                    <a:lumOff val="80000"/>
                  </a:schemeClr>
                </a:solidFill>
              </a:rPr>
              <a:t>41460792</a:t>
            </a:r>
          </a:p>
          <a:p>
            <a:r>
              <a:rPr lang="en-US" dirty="0">
                <a:solidFill>
                  <a:schemeClr val="accent2">
                    <a:lumMod val="20000"/>
                    <a:lumOff val="80000"/>
                  </a:schemeClr>
                </a:solidFill>
              </a:rPr>
              <a:t>41433414</a:t>
            </a:r>
          </a:p>
          <a:p>
            <a:r>
              <a:rPr lang="en-US" dirty="0">
                <a:solidFill>
                  <a:schemeClr val="accent2">
                    <a:lumMod val="20000"/>
                    <a:lumOff val="80000"/>
                  </a:schemeClr>
                </a:solidFill>
              </a:rPr>
              <a:t>41417869</a:t>
            </a:r>
          </a:p>
          <a:p>
            <a:r>
              <a:rPr lang="en-US" dirty="0">
                <a:solidFill>
                  <a:schemeClr val="accent2">
                    <a:lumMod val="20000"/>
                    <a:lumOff val="80000"/>
                  </a:schemeClr>
                </a:solidFill>
              </a:rPr>
              <a:t>41416726</a:t>
            </a:r>
          </a:p>
          <a:p>
            <a:r>
              <a:rPr lang="en-US" dirty="0">
                <a:solidFill>
                  <a:schemeClr val="accent2">
                    <a:lumMod val="20000"/>
                    <a:lumOff val="80000"/>
                  </a:schemeClr>
                </a:solidFill>
              </a:rPr>
              <a:t>41405436</a:t>
            </a:r>
          </a:p>
          <a:p>
            <a:r>
              <a:rPr lang="en-US" dirty="0">
                <a:solidFill>
                  <a:schemeClr val="accent2">
                    <a:lumMod val="20000"/>
                    <a:lumOff val="80000"/>
                  </a:schemeClr>
                </a:solidFill>
              </a:rPr>
              <a:t>41405126</a:t>
            </a:r>
          </a:p>
          <a:p>
            <a:r>
              <a:rPr lang="en-US" dirty="0">
                <a:solidFill>
                  <a:schemeClr val="accent2">
                    <a:lumMod val="20000"/>
                    <a:lumOff val="80000"/>
                  </a:schemeClr>
                </a:solidFill>
              </a:rPr>
              <a:t>41399182</a:t>
            </a:r>
          </a:p>
          <a:p>
            <a:r>
              <a:rPr lang="en-US" dirty="0">
                <a:solidFill>
                  <a:schemeClr val="accent2">
                    <a:lumMod val="20000"/>
                    <a:lumOff val="80000"/>
                  </a:schemeClr>
                </a:solidFill>
              </a:rPr>
              <a:t>41369274</a:t>
            </a:r>
          </a:p>
          <a:p>
            <a:r>
              <a:rPr lang="en-US" dirty="0">
                <a:solidFill>
                  <a:schemeClr val="accent2">
                    <a:lumMod val="20000"/>
                    <a:lumOff val="80000"/>
                  </a:schemeClr>
                </a:solidFill>
              </a:rPr>
              <a:t>41368878</a:t>
            </a:r>
          </a:p>
          <a:p>
            <a:r>
              <a:rPr lang="en-US" dirty="0">
                <a:solidFill>
                  <a:schemeClr val="accent2">
                    <a:lumMod val="20000"/>
                    <a:lumOff val="80000"/>
                  </a:schemeClr>
                </a:solidFill>
              </a:rPr>
              <a:t>41367276</a:t>
            </a:r>
          </a:p>
          <a:p>
            <a:r>
              <a:rPr lang="en-US" dirty="0">
                <a:solidFill>
                  <a:schemeClr val="accent2">
                    <a:lumMod val="20000"/>
                    <a:lumOff val="80000"/>
                  </a:schemeClr>
                </a:solidFill>
              </a:rPr>
              <a:t>41363037</a:t>
            </a:r>
          </a:p>
          <a:p>
            <a:r>
              <a:rPr lang="en-US" dirty="0">
                <a:solidFill>
                  <a:schemeClr val="accent2">
                    <a:lumMod val="20000"/>
                    <a:lumOff val="80000"/>
                  </a:schemeClr>
                </a:solidFill>
              </a:rPr>
              <a:t>41504568</a:t>
            </a:r>
          </a:p>
          <a:p>
            <a:r>
              <a:rPr lang="en-US" dirty="0">
                <a:solidFill>
                  <a:schemeClr val="accent2">
                    <a:lumMod val="20000"/>
                    <a:lumOff val="80000"/>
                  </a:schemeClr>
                </a:solidFill>
              </a:rPr>
              <a:t>41504567</a:t>
            </a:r>
          </a:p>
          <a:p>
            <a:r>
              <a:rPr lang="en-US" dirty="0">
                <a:solidFill>
                  <a:schemeClr val="accent2">
                    <a:lumMod val="20000"/>
                    <a:lumOff val="80000"/>
                  </a:schemeClr>
                </a:solidFill>
              </a:rPr>
              <a:t>41504565</a:t>
            </a:r>
          </a:p>
          <a:p>
            <a:r>
              <a:rPr lang="en-US" dirty="0">
                <a:solidFill>
                  <a:schemeClr val="accent2">
                    <a:lumMod val="20000"/>
                    <a:lumOff val="80000"/>
                  </a:schemeClr>
                </a:solidFill>
              </a:rPr>
              <a:t>41504564</a:t>
            </a:r>
          </a:p>
          <a:p>
            <a:r>
              <a:rPr lang="en-US" dirty="0">
                <a:solidFill>
                  <a:schemeClr val="accent2">
                    <a:lumMod val="20000"/>
                    <a:lumOff val="80000"/>
                  </a:schemeClr>
                </a:solidFill>
              </a:rPr>
              <a:t>41504563</a:t>
            </a:r>
          </a:p>
          <a:p>
            <a:r>
              <a:rPr lang="en-US" dirty="0">
                <a:solidFill>
                  <a:schemeClr val="accent2">
                    <a:lumMod val="20000"/>
                    <a:lumOff val="80000"/>
                  </a:schemeClr>
                </a:solidFill>
              </a:rPr>
              <a:t>41504562</a:t>
            </a:r>
          </a:p>
          <a:p>
            <a:r>
              <a:rPr lang="en-US" dirty="0">
                <a:solidFill>
                  <a:schemeClr val="accent2">
                    <a:lumMod val="20000"/>
                    <a:lumOff val="80000"/>
                  </a:schemeClr>
                </a:solidFill>
              </a:rPr>
              <a:t>41499589</a:t>
            </a:r>
          </a:p>
          <a:p>
            <a:r>
              <a:rPr lang="en-US" dirty="0">
                <a:solidFill>
                  <a:schemeClr val="accent2">
                    <a:lumMod val="20000"/>
                    <a:lumOff val="80000"/>
                  </a:schemeClr>
                </a:solidFill>
              </a:rPr>
              <a:t>41453202</a:t>
            </a:r>
          </a:p>
          <a:p>
            <a:r>
              <a:rPr lang="en-US" dirty="0">
                <a:solidFill>
                  <a:schemeClr val="accent2">
                    <a:lumMod val="20000"/>
                    <a:lumOff val="80000"/>
                  </a:schemeClr>
                </a:solidFill>
              </a:rPr>
              <a:t>41461032</a:t>
            </a:r>
          </a:p>
          <a:p>
            <a:r>
              <a:rPr lang="en-US" dirty="0">
                <a:solidFill>
                  <a:schemeClr val="accent2">
                    <a:lumMod val="20000"/>
                    <a:lumOff val="80000"/>
                  </a:schemeClr>
                </a:solidFill>
              </a:rPr>
              <a:t>41495909</a:t>
            </a:r>
          </a:p>
          <a:p>
            <a:r>
              <a:rPr lang="en-US" dirty="0">
                <a:solidFill>
                  <a:schemeClr val="accent2">
                    <a:lumMod val="20000"/>
                    <a:lumOff val="80000"/>
                  </a:schemeClr>
                </a:solidFill>
              </a:rPr>
              <a:t>41490132</a:t>
            </a:r>
          </a:p>
          <a:p>
            <a:r>
              <a:rPr lang="en-US" dirty="0">
                <a:solidFill>
                  <a:schemeClr val="accent2">
                    <a:lumMod val="20000"/>
                    <a:lumOff val="80000"/>
                  </a:schemeClr>
                </a:solidFill>
              </a:rPr>
              <a:t>41489657</a:t>
            </a:r>
          </a:p>
          <a:p>
            <a:r>
              <a:rPr lang="en-US" dirty="0">
                <a:solidFill>
                  <a:schemeClr val="accent2">
                    <a:lumMod val="20000"/>
                    <a:lumOff val="80000"/>
                  </a:schemeClr>
                </a:solidFill>
              </a:rPr>
              <a:t>41364775</a:t>
            </a:r>
          </a:p>
          <a:p>
            <a:r>
              <a:rPr lang="en-US" dirty="0">
                <a:solidFill>
                  <a:schemeClr val="accent2">
                    <a:lumMod val="20000"/>
                    <a:lumOff val="80000"/>
                  </a:schemeClr>
                </a:solidFill>
              </a:rPr>
              <a:t>41481724</a:t>
            </a:r>
          </a:p>
          <a:p>
            <a:r>
              <a:rPr lang="en-US" dirty="0">
                <a:solidFill>
                  <a:schemeClr val="accent2">
                    <a:lumMod val="20000"/>
                    <a:lumOff val="80000"/>
                  </a:schemeClr>
                </a:solidFill>
              </a:rPr>
              <a:t>41481700</a:t>
            </a:r>
          </a:p>
          <a:p>
            <a:r>
              <a:rPr lang="en-US" dirty="0">
                <a:solidFill>
                  <a:schemeClr val="accent2">
                    <a:lumMod val="20000"/>
                    <a:lumOff val="80000"/>
                  </a:schemeClr>
                </a:solidFill>
              </a:rPr>
              <a:t>41481559</a:t>
            </a:r>
          </a:p>
          <a:p>
            <a:r>
              <a:rPr lang="en-US" dirty="0">
                <a:solidFill>
                  <a:schemeClr val="accent2">
                    <a:lumMod val="20000"/>
                    <a:lumOff val="80000"/>
                  </a:schemeClr>
                </a:solidFill>
              </a:rPr>
              <a:t>41481359</a:t>
            </a:r>
          </a:p>
          <a:p>
            <a:r>
              <a:rPr lang="en-US" dirty="0">
                <a:solidFill>
                  <a:schemeClr val="accent2">
                    <a:lumMod val="20000"/>
                    <a:lumOff val="80000"/>
                  </a:schemeClr>
                </a:solidFill>
              </a:rPr>
              <a:t>41363705</a:t>
            </a:r>
          </a:p>
          <a:p>
            <a:r>
              <a:rPr lang="en-US" dirty="0">
                <a:solidFill>
                  <a:schemeClr val="accent2">
                    <a:lumMod val="20000"/>
                    <a:lumOff val="80000"/>
                  </a:schemeClr>
                </a:solidFill>
              </a:rPr>
              <a:t>41511472</a:t>
            </a:r>
          </a:p>
          <a:p>
            <a:r>
              <a:rPr lang="en-US" dirty="0">
                <a:solidFill>
                  <a:schemeClr val="accent2">
                    <a:lumMod val="20000"/>
                    <a:lumOff val="80000"/>
                  </a:schemeClr>
                </a:solidFill>
              </a:rPr>
              <a:t>41505159</a:t>
            </a:r>
          </a:p>
          <a:p>
            <a:r>
              <a:rPr lang="en-US" dirty="0">
                <a:solidFill>
                  <a:schemeClr val="accent2">
                    <a:lumMod val="20000"/>
                    <a:lumOff val="80000"/>
                  </a:schemeClr>
                </a:solidFill>
              </a:rPr>
              <a:t>41495621</a:t>
            </a:r>
          </a:p>
          <a:p>
            <a:r>
              <a:rPr lang="en-US" dirty="0">
                <a:solidFill>
                  <a:schemeClr val="accent2">
                    <a:lumMod val="20000"/>
                    <a:lumOff val="80000"/>
                  </a:schemeClr>
                </a:solidFill>
              </a:rPr>
              <a:t>41482834</a:t>
            </a:r>
          </a:p>
          <a:p>
            <a:r>
              <a:rPr lang="en-US" dirty="0">
                <a:solidFill>
                  <a:schemeClr val="accent2">
                    <a:lumMod val="20000"/>
                    <a:lumOff val="80000"/>
                  </a:schemeClr>
                </a:solidFill>
              </a:rPr>
              <a:t>41467599</a:t>
            </a:r>
          </a:p>
          <a:p>
            <a:r>
              <a:rPr lang="en-US" dirty="0">
                <a:solidFill>
                  <a:schemeClr val="accent2">
                    <a:lumMod val="20000"/>
                    <a:lumOff val="80000"/>
                  </a:schemeClr>
                </a:solidFill>
              </a:rPr>
              <a:t>41460137</a:t>
            </a:r>
          </a:p>
          <a:p>
            <a:r>
              <a:rPr lang="en-US" dirty="0">
                <a:solidFill>
                  <a:schemeClr val="accent2">
                    <a:lumMod val="20000"/>
                    <a:lumOff val="80000"/>
                  </a:schemeClr>
                </a:solidFill>
              </a:rPr>
              <a:t>41457978</a:t>
            </a:r>
          </a:p>
          <a:p>
            <a:r>
              <a:rPr lang="en-US" dirty="0">
                <a:solidFill>
                  <a:schemeClr val="accent2">
                    <a:lumMod val="20000"/>
                    <a:lumOff val="80000"/>
                  </a:schemeClr>
                </a:solidFill>
              </a:rPr>
              <a:t>41457938</a:t>
            </a:r>
          </a:p>
          <a:p>
            <a:r>
              <a:rPr lang="en-US" dirty="0">
                <a:solidFill>
                  <a:schemeClr val="accent2">
                    <a:lumMod val="20000"/>
                    <a:lumOff val="80000"/>
                  </a:schemeClr>
                </a:solidFill>
              </a:rPr>
              <a:t>41448022</a:t>
            </a:r>
          </a:p>
          <a:p>
            <a:r>
              <a:rPr lang="en-US" dirty="0">
                <a:solidFill>
                  <a:schemeClr val="accent2">
                    <a:lumMod val="20000"/>
                    <a:lumOff val="80000"/>
                  </a:schemeClr>
                </a:solidFill>
              </a:rPr>
              <a:t>41432360</a:t>
            </a:r>
          </a:p>
          <a:p>
            <a:r>
              <a:rPr lang="en-US" dirty="0">
                <a:solidFill>
                  <a:schemeClr val="accent2">
                    <a:lumMod val="20000"/>
                    <a:lumOff val="80000"/>
                  </a:schemeClr>
                </a:solidFill>
              </a:rPr>
              <a:t>41420059</a:t>
            </a:r>
          </a:p>
          <a:p>
            <a:r>
              <a:rPr lang="en-US" dirty="0">
                <a:solidFill>
                  <a:schemeClr val="accent2">
                    <a:lumMod val="20000"/>
                    <a:lumOff val="80000"/>
                  </a:schemeClr>
                </a:solidFill>
              </a:rPr>
              <a:t>41418358</a:t>
            </a:r>
          </a:p>
          <a:p>
            <a:r>
              <a:rPr lang="en-US" dirty="0">
                <a:solidFill>
                  <a:schemeClr val="accent2">
                    <a:lumMod val="20000"/>
                    <a:lumOff val="80000"/>
                  </a:schemeClr>
                </a:solidFill>
              </a:rPr>
              <a:t>41411925</a:t>
            </a:r>
          </a:p>
          <a:p>
            <a:r>
              <a:rPr lang="en-US" dirty="0">
                <a:solidFill>
                  <a:schemeClr val="accent2">
                    <a:lumMod val="20000"/>
                    <a:lumOff val="80000"/>
                  </a:schemeClr>
                </a:solidFill>
              </a:rPr>
              <a:t>41407001</a:t>
            </a:r>
          </a:p>
          <a:p>
            <a:r>
              <a:rPr lang="en-US" dirty="0">
                <a:solidFill>
                  <a:schemeClr val="accent2">
                    <a:lumMod val="20000"/>
                    <a:lumOff val="80000"/>
                  </a:schemeClr>
                </a:solidFill>
              </a:rPr>
              <a:t>41389591</a:t>
            </a:r>
          </a:p>
          <a:p>
            <a:r>
              <a:rPr lang="en-US" dirty="0">
                <a:solidFill>
                  <a:schemeClr val="accent2">
                    <a:lumMod val="20000"/>
                    <a:lumOff val="80000"/>
                  </a:schemeClr>
                </a:solidFill>
              </a:rPr>
              <a:t>41395768</a:t>
            </a:r>
          </a:p>
          <a:p>
            <a:r>
              <a:rPr lang="en-US" dirty="0">
                <a:solidFill>
                  <a:schemeClr val="accent2">
                    <a:lumMod val="20000"/>
                    <a:lumOff val="80000"/>
                  </a:schemeClr>
                </a:solidFill>
              </a:rPr>
              <a:t>41362921</a:t>
            </a:r>
          </a:p>
          <a:p>
            <a:r>
              <a:rPr lang="en-US" dirty="0">
                <a:solidFill>
                  <a:schemeClr val="accent2">
                    <a:lumMod val="20000"/>
                    <a:lumOff val="80000"/>
                  </a:schemeClr>
                </a:solidFill>
              </a:rPr>
              <a:t>41469410</a:t>
            </a:r>
          </a:p>
          <a:p>
            <a:r>
              <a:rPr lang="en-US" dirty="0">
                <a:solidFill>
                  <a:schemeClr val="accent2">
                    <a:lumMod val="20000"/>
                    <a:lumOff val="80000"/>
                  </a:schemeClr>
                </a:solidFill>
              </a:rPr>
              <a:t>41468439</a:t>
            </a:r>
          </a:p>
          <a:p>
            <a:r>
              <a:rPr lang="en-US" dirty="0">
                <a:solidFill>
                  <a:schemeClr val="accent2">
                    <a:lumMod val="20000"/>
                    <a:lumOff val="80000"/>
                  </a:schemeClr>
                </a:solidFill>
              </a:rPr>
              <a:t>41462121</a:t>
            </a:r>
          </a:p>
          <a:p>
            <a:r>
              <a:rPr lang="en-US" dirty="0">
                <a:solidFill>
                  <a:schemeClr val="accent2">
                    <a:lumMod val="20000"/>
                    <a:lumOff val="80000"/>
                  </a:schemeClr>
                </a:solidFill>
              </a:rPr>
              <a:t>41456891</a:t>
            </a:r>
          </a:p>
          <a:p>
            <a:r>
              <a:rPr lang="en-US" dirty="0">
                <a:solidFill>
                  <a:schemeClr val="accent2">
                    <a:lumMod val="20000"/>
                    <a:lumOff val="80000"/>
                  </a:schemeClr>
                </a:solidFill>
              </a:rPr>
              <a:t>41433063</a:t>
            </a:r>
          </a:p>
          <a:p>
            <a:r>
              <a:rPr lang="en-US" dirty="0">
                <a:solidFill>
                  <a:schemeClr val="accent2">
                    <a:lumMod val="20000"/>
                    <a:lumOff val="80000"/>
                  </a:schemeClr>
                </a:solidFill>
              </a:rPr>
              <a:t>41460948</a:t>
            </a:r>
          </a:p>
          <a:p>
            <a:r>
              <a:rPr lang="en-US" dirty="0">
                <a:solidFill>
                  <a:schemeClr val="accent2">
                    <a:lumMod val="20000"/>
                    <a:lumOff val="80000"/>
                  </a:schemeClr>
                </a:solidFill>
              </a:rPr>
              <a:t>41460537</a:t>
            </a:r>
          </a:p>
          <a:p>
            <a:r>
              <a:rPr lang="en-US" dirty="0">
                <a:solidFill>
                  <a:schemeClr val="accent2">
                    <a:lumMod val="20000"/>
                    <a:lumOff val="80000"/>
                  </a:schemeClr>
                </a:solidFill>
              </a:rPr>
              <a:t>41460334</a:t>
            </a:r>
          </a:p>
          <a:p>
            <a:r>
              <a:rPr lang="en-US" dirty="0">
                <a:solidFill>
                  <a:schemeClr val="accent2">
                    <a:lumMod val="20000"/>
                    <a:lumOff val="80000"/>
                  </a:schemeClr>
                </a:solidFill>
              </a:rPr>
              <a:t>41460274</a:t>
            </a:r>
          </a:p>
          <a:p>
            <a:r>
              <a:rPr lang="en-US" dirty="0">
                <a:solidFill>
                  <a:schemeClr val="accent2">
                    <a:lumMod val="20000"/>
                    <a:lumOff val="80000"/>
                  </a:schemeClr>
                </a:solidFill>
              </a:rPr>
              <a:t>41455885</a:t>
            </a:r>
          </a:p>
          <a:p>
            <a:r>
              <a:rPr lang="en-US" dirty="0">
                <a:solidFill>
                  <a:schemeClr val="accent2">
                    <a:lumMod val="20000"/>
                    <a:lumOff val="80000"/>
                  </a:schemeClr>
                </a:solidFill>
              </a:rPr>
              <a:t>41455716</a:t>
            </a:r>
          </a:p>
          <a:p>
            <a:r>
              <a:rPr lang="en-US" dirty="0">
                <a:solidFill>
                  <a:schemeClr val="accent2">
                    <a:lumMod val="20000"/>
                    <a:lumOff val="80000"/>
                  </a:schemeClr>
                </a:solidFill>
              </a:rPr>
              <a:t>41454966</a:t>
            </a:r>
          </a:p>
          <a:p>
            <a:r>
              <a:rPr lang="en-US" dirty="0">
                <a:solidFill>
                  <a:schemeClr val="accent2">
                    <a:lumMod val="20000"/>
                    <a:lumOff val="80000"/>
                  </a:schemeClr>
                </a:solidFill>
              </a:rPr>
              <a:t>41454505</a:t>
            </a:r>
          </a:p>
          <a:p>
            <a:r>
              <a:rPr lang="en-US" dirty="0">
                <a:solidFill>
                  <a:schemeClr val="accent2">
                    <a:lumMod val="20000"/>
                    <a:lumOff val="80000"/>
                  </a:schemeClr>
                </a:solidFill>
              </a:rPr>
              <a:t>41454504</a:t>
            </a:r>
          </a:p>
          <a:p>
            <a:r>
              <a:rPr lang="en-US" dirty="0">
                <a:solidFill>
                  <a:schemeClr val="accent2">
                    <a:lumMod val="20000"/>
                    <a:lumOff val="80000"/>
                  </a:schemeClr>
                </a:solidFill>
              </a:rPr>
              <a:t>41454501</a:t>
            </a:r>
          </a:p>
          <a:p>
            <a:r>
              <a:rPr lang="en-US" dirty="0">
                <a:solidFill>
                  <a:schemeClr val="accent2">
                    <a:lumMod val="20000"/>
                    <a:lumOff val="80000"/>
                  </a:schemeClr>
                </a:solidFill>
              </a:rPr>
              <a:t>41381039</a:t>
            </a:r>
          </a:p>
          <a:p>
            <a:r>
              <a:rPr lang="en-US" dirty="0">
                <a:solidFill>
                  <a:schemeClr val="accent2">
                    <a:lumMod val="20000"/>
                    <a:lumOff val="80000"/>
                  </a:schemeClr>
                </a:solidFill>
              </a:rPr>
              <a:t>41447408</a:t>
            </a:r>
          </a:p>
          <a:p>
            <a:r>
              <a:rPr lang="en-US" dirty="0">
                <a:solidFill>
                  <a:schemeClr val="accent2">
                    <a:lumMod val="20000"/>
                    <a:lumOff val="80000"/>
                  </a:schemeClr>
                </a:solidFill>
              </a:rPr>
              <a:t>41444938</a:t>
            </a:r>
          </a:p>
          <a:p>
            <a:r>
              <a:rPr lang="en-US" dirty="0">
                <a:solidFill>
                  <a:schemeClr val="accent2">
                    <a:lumMod val="20000"/>
                    <a:lumOff val="80000"/>
                  </a:schemeClr>
                </a:solidFill>
              </a:rPr>
              <a:t>41503038</a:t>
            </a:r>
          </a:p>
          <a:p>
            <a:r>
              <a:rPr lang="en-US" dirty="0">
                <a:solidFill>
                  <a:schemeClr val="accent2">
                    <a:lumMod val="20000"/>
                    <a:lumOff val="80000"/>
                  </a:schemeClr>
                </a:solidFill>
              </a:rPr>
              <a:t>41432965</a:t>
            </a:r>
          </a:p>
          <a:p>
            <a:r>
              <a:rPr lang="en-US" dirty="0">
                <a:solidFill>
                  <a:schemeClr val="accent2">
                    <a:lumMod val="20000"/>
                    <a:lumOff val="80000"/>
                  </a:schemeClr>
                </a:solidFill>
              </a:rPr>
              <a:t>41430117</a:t>
            </a:r>
          </a:p>
          <a:p>
            <a:r>
              <a:rPr lang="en-US" dirty="0">
                <a:solidFill>
                  <a:schemeClr val="accent2">
                    <a:lumMod val="20000"/>
                    <a:lumOff val="80000"/>
                  </a:schemeClr>
                </a:solidFill>
              </a:rPr>
              <a:t>41472585</a:t>
            </a:r>
          </a:p>
          <a:p>
            <a:r>
              <a:rPr lang="en-US" dirty="0">
                <a:solidFill>
                  <a:schemeClr val="accent2">
                    <a:lumMod val="20000"/>
                    <a:lumOff val="80000"/>
                  </a:schemeClr>
                </a:solidFill>
              </a:rPr>
              <a:t>41472582</a:t>
            </a:r>
          </a:p>
          <a:p>
            <a:r>
              <a:rPr lang="en-US" dirty="0">
                <a:solidFill>
                  <a:schemeClr val="accent2">
                    <a:lumMod val="20000"/>
                    <a:lumOff val="80000"/>
                  </a:schemeClr>
                </a:solidFill>
              </a:rPr>
              <a:t>41430708</a:t>
            </a:r>
          </a:p>
          <a:p>
            <a:r>
              <a:rPr lang="en-US" dirty="0">
                <a:solidFill>
                  <a:schemeClr val="accent2">
                    <a:lumMod val="20000"/>
                    <a:lumOff val="80000"/>
                  </a:schemeClr>
                </a:solidFill>
              </a:rPr>
              <a:t>41430092</a:t>
            </a:r>
          </a:p>
          <a:p>
            <a:r>
              <a:rPr lang="en-US" dirty="0">
                <a:solidFill>
                  <a:schemeClr val="accent2">
                    <a:lumMod val="20000"/>
                    <a:lumOff val="80000"/>
                  </a:schemeClr>
                </a:solidFill>
              </a:rPr>
              <a:t>41428077</a:t>
            </a:r>
          </a:p>
          <a:p>
            <a:r>
              <a:rPr lang="en-US" dirty="0">
                <a:solidFill>
                  <a:schemeClr val="accent2">
                    <a:lumMod val="20000"/>
                    <a:lumOff val="80000"/>
                  </a:schemeClr>
                </a:solidFill>
              </a:rPr>
              <a:t>41416731</a:t>
            </a:r>
          </a:p>
          <a:p>
            <a:r>
              <a:rPr lang="en-US" dirty="0">
                <a:solidFill>
                  <a:schemeClr val="accent2">
                    <a:lumMod val="20000"/>
                    <a:lumOff val="80000"/>
                  </a:schemeClr>
                </a:solidFill>
              </a:rPr>
              <a:t>41479748</a:t>
            </a:r>
          </a:p>
          <a:p>
            <a:r>
              <a:rPr lang="en-US" dirty="0">
                <a:solidFill>
                  <a:schemeClr val="accent2">
                    <a:lumMod val="20000"/>
                    <a:lumOff val="80000"/>
                  </a:schemeClr>
                </a:solidFill>
              </a:rPr>
              <a:t>41422186</a:t>
            </a:r>
          </a:p>
          <a:p>
            <a:r>
              <a:rPr lang="en-US" dirty="0">
                <a:solidFill>
                  <a:schemeClr val="accent2">
                    <a:lumMod val="20000"/>
                    <a:lumOff val="80000"/>
                  </a:schemeClr>
                </a:solidFill>
              </a:rPr>
              <a:t>41488616</a:t>
            </a:r>
          </a:p>
          <a:p>
            <a:r>
              <a:rPr lang="en-US" dirty="0">
                <a:solidFill>
                  <a:schemeClr val="accent2">
                    <a:lumMod val="20000"/>
                    <a:lumOff val="80000"/>
                  </a:schemeClr>
                </a:solidFill>
              </a:rPr>
              <a:t>41488482</a:t>
            </a:r>
          </a:p>
          <a:p>
            <a:r>
              <a:rPr lang="en-US" dirty="0">
                <a:solidFill>
                  <a:schemeClr val="accent2">
                    <a:lumMod val="20000"/>
                    <a:lumOff val="80000"/>
                  </a:schemeClr>
                </a:solidFill>
              </a:rPr>
              <a:t>41420092</a:t>
            </a:r>
          </a:p>
          <a:p>
            <a:r>
              <a:rPr lang="en-US" dirty="0">
                <a:solidFill>
                  <a:schemeClr val="accent2">
                    <a:lumMod val="20000"/>
                    <a:lumOff val="80000"/>
                  </a:schemeClr>
                </a:solidFill>
              </a:rPr>
              <a:t>41419543</a:t>
            </a:r>
          </a:p>
          <a:p>
            <a:r>
              <a:rPr lang="en-US" dirty="0">
                <a:solidFill>
                  <a:schemeClr val="accent2">
                    <a:lumMod val="20000"/>
                    <a:lumOff val="80000"/>
                  </a:schemeClr>
                </a:solidFill>
              </a:rPr>
              <a:t>41417296</a:t>
            </a:r>
          </a:p>
          <a:p>
            <a:r>
              <a:rPr lang="en-US" dirty="0">
                <a:solidFill>
                  <a:schemeClr val="accent2">
                    <a:lumMod val="20000"/>
                    <a:lumOff val="80000"/>
                  </a:schemeClr>
                </a:solidFill>
              </a:rPr>
              <a:t>41465192</a:t>
            </a:r>
          </a:p>
          <a:p>
            <a:r>
              <a:rPr lang="en-US" dirty="0">
                <a:solidFill>
                  <a:schemeClr val="accent2">
                    <a:lumMod val="20000"/>
                    <a:lumOff val="80000"/>
                  </a:schemeClr>
                </a:solidFill>
              </a:rPr>
              <a:t>41431648</a:t>
            </a:r>
          </a:p>
          <a:p>
            <a:r>
              <a:rPr lang="en-US" dirty="0">
                <a:solidFill>
                  <a:schemeClr val="accent2">
                    <a:lumMod val="20000"/>
                    <a:lumOff val="80000"/>
                  </a:schemeClr>
                </a:solidFill>
              </a:rPr>
              <a:t>41424810</a:t>
            </a:r>
          </a:p>
          <a:p>
            <a:r>
              <a:rPr lang="en-US" dirty="0">
                <a:solidFill>
                  <a:schemeClr val="accent2">
                    <a:lumMod val="20000"/>
                    <a:lumOff val="80000"/>
                  </a:schemeClr>
                </a:solidFill>
              </a:rPr>
              <a:t>41413428</a:t>
            </a:r>
          </a:p>
          <a:p>
            <a:r>
              <a:rPr lang="en-US" dirty="0">
                <a:solidFill>
                  <a:schemeClr val="accent2">
                    <a:lumMod val="20000"/>
                    <a:lumOff val="80000"/>
                  </a:schemeClr>
                </a:solidFill>
              </a:rPr>
              <a:t>41413277</a:t>
            </a:r>
          </a:p>
          <a:p>
            <a:r>
              <a:rPr lang="en-US" dirty="0">
                <a:solidFill>
                  <a:schemeClr val="accent2">
                    <a:lumMod val="20000"/>
                    <a:lumOff val="80000"/>
                  </a:schemeClr>
                </a:solidFill>
              </a:rPr>
              <a:t>41413196</a:t>
            </a:r>
          </a:p>
          <a:p>
            <a:r>
              <a:rPr lang="en-US" dirty="0">
                <a:solidFill>
                  <a:schemeClr val="accent2">
                    <a:lumMod val="20000"/>
                    <a:lumOff val="80000"/>
                  </a:schemeClr>
                </a:solidFill>
              </a:rPr>
              <a:t>41413138</a:t>
            </a:r>
          </a:p>
          <a:p>
            <a:r>
              <a:rPr lang="en-US" dirty="0">
                <a:solidFill>
                  <a:schemeClr val="accent2">
                    <a:lumMod val="20000"/>
                    <a:lumOff val="80000"/>
                  </a:schemeClr>
                </a:solidFill>
              </a:rPr>
              <a:t>41410726</a:t>
            </a:r>
          </a:p>
          <a:p>
            <a:r>
              <a:rPr lang="en-US" dirty="0">
                <a:solidFill>
                  <a:schemeClr val="accent2">
                    <a:lumMod val="20000"/>
                    <a:lumOff val="80000"/>
                  </a:schemeClr>
                </a:solidFill>
              </a:rPr>
              <a:t>41479546</a:t>
            </a:r>
          </a:p>
          <a:p>
            <a:r>
              <a:rPr lang="en-US" dirty="0">
                <a:solidFill>
                  <a:schemeClr val="accent2">
                    <a:lumMod val="20000"/>
                    <a:lumOff val="80000"/>
                  </a:schemeClr>
                </a:solidFill>
              </a:rPr>
              <a:t>41471252</a:t>
            </a:r>
          </a:p>
          <a:p>
            <a:r>
              <a:rPr lang="en-US" dirty="0">
                <a:solidFill>
                  <a:schemeClr val="accent2">
                    <a:lumMod val="20000"/>
                    <a:lumOff val="80000"/>
                  </a:schemeClr>
                </a:solidFill>
              </a:rPr>
              <a:t>41405784</a:t>
            </a:r>
          </a:p>
          <a:p>
            <a:r>
              <a:rPr lang="en-US" dirty="0">
                <a:solidFill>
                  <a:schemeClr val="accent2">
                    <a:lumMod val="20000"/>
                    <a:lumOff val="80000"/>
                  </a:schemeClr>
                </a:solidFill>
              </a:rPr>
              <a:t>41405765</a:t>
            </a:r>
          </a:p>
          <a:p>
            <a:r>
              <a:rPr lang="en-US" dirty="0">
                <a:solidFill>
                  <a:schemeClr val="accent2">
                    <a:lumMod val="20000"/>
                    <a:lumOff val="80000"/>
                  </a:schemeClr>
                </a:solidFill>
              </a:rPr>
              <a:t>41405675</a:t>
            </a:r>
          </a:p>
          <a:p>
            <a:r>
              <a:rPr lang="en-US" dirty="0">
                <a:solidFill>
                  <a:schemeClr val="accent2">
                    <a:lumMod val="20000"/>
                    <a:lumOff val="80000"/>
                  </a:schemeClr>
                </a:solidFill>
              </a:rPr>
              <a:t>41405660</a:t>
            </a:r>
          </a:p>
          <a:p>
            <a:r>
              <a:rPr lang="en-US" dirty="0">
                <a:solidFill>
                  <a:schemeClr val="accent2">
                    <a:lumMod val="20000"/>
                    <a:lumOff val="80000"/>
                  </a:schemeClr>
                </a:solidFill>
              </a:rPr>
              <a:t>41405200</a:t>
            </a:r>
          </a:p>
          <a:p>
            <a:r>
              <a:rPr lang="en-US" dirty="0">
                <a:solidFill>
                  <a:schemeClr val="accent2">
                    <a:lumMod val="20000"/>
                    <a:lumOff val="80000"/>
                  </a:schemeClr>
                </a:solidFill>
              </a:rPr>
              <a:t>41402124</a:t>
            </a:r>
          </a:p>
          <a:p>
            <a:r>
              <a:rPr lang="en-US" dirty="0">
                <a:solidFill>
                  <a:schemeClr val="accent2">
                    <a:lumMod val="20000"/>
                    <a:lumOff val="80000"/>
                  </a:schemeClr>
                </a:solidFill>
              </a:rPr>
              <a:t>41401143</a:t>
            </a:r>
          </a:p>
          <a:p>
            <a:r>
              <a:rPr lang="en-US" dirty="0">
                <a:solidFill>
                  <a:schemeClr val="accent2">
                    <a:lumMod val="20000"/>
                    <a:lumOff val="80000"/>
                  </a:schemeClr>
                </a:solidFill>
              </a:rPr>
              <a:t>41504093</a:t>
            </a:r>
          </a:p>
          <a:p>
            <a:r>
              <a:rPr lang="en-US" dirty="0">
                <a:solidFill>
                  <a:schemeClr val="accent2">
                    <a:lumMod val="20000"/>
                    <a:lumOff val="80000"/>
                  </a:schemeClr>
                </a:solidFill>
              </a:rPr>
              <a:t>41471244</a:t>
            </a:r>
          </a:p>
          <a:p>
            <a:r>
              <a:rPr lang="en-US" dirty="0">
                <a:solidFill>
                  <a:schemeClr val="accent2">
                    <a:lumMod val="20000"/>
                    <a:lumOff val="80000"/>
                  </a:schemeClr>
                </a:solidFill>
              </a:rPr>
              <a:t>41465500</a:t>
            </a:r>
          </a:p>
          <a:p>
            <a:r>
              <a:rPr lang="en-US" dirty="0">
                <a:solidFill>
                  <a:schemeClr val="accent2">
                    <a:lumMod val="20000"/>
                    <a:lumOff val="80000"/>
                  </a:schemeClr>
                </a:solidFill>
              </a:rPr>
              <a:t>41396311</a:t>
            </a:r>
          </a:p>
          <a:p>
            <a:r>
              <a:rPr lang="en-US" dirty="0">
                <a:solidFill>
                  <a:schemeClr val="accent2">
                    <a:lumMod val="20000"/>
                    <a:lumOff val="80000"/>
                  </a:schemeClr>
                </a:solidFill>
              </a:rPr>
              <a:t>41396199</a:t>
            </a:r>
          </a:p>
          <a:p>
            <a:r>
              <a:rPr lang="en-US" dirty="0">
                <a:solidFill>
                  <a:schemeClr val="accent2">
                    <a:lumMod val="20000"/>
                    <a:lumOff val="80000"/>
                  </a:schemeClr>
                </a:solidFill>
              </a:rPr>
              <a:t>41397756</a:t>
            </a:r>
          </a:p>
          <a:p>
            <a:r>
              <a:rPr lang="en-US" dirty="0">
                <a:solidFill>
                  <a:schemeClr val="accent2">
                    <a:lumMod val="20000"/>
                    <a:lumOff val="80000"/>
                  </a:schemeClr>
                </a:solidFill>
              </a:rPr>
              <a:t>41465445</a:t>
            </a:r>
          </a:p>
          <a:p>
            <a:r>
              <a:rPr lang="en-US" dirty="0">
                <a:solidFill>
                  <a:schemeClr val="accent2">
                    <a:lumMod val="20000"/>
                    <a:lumOff val="80000"/>
                  </a:schemeClr>
                </a:solidFill>
              </a:rPr>
              <a:t>41390780</a:t>
            </a:r>
          </a:p>
          <a:p>
            <a:r>
              <a:rPr lang="en-US" dirty="0">
                <a:solidFill>
                  <a:schemeClr val="accent2">
                    <a:lumMod val="20000"/>
                    <a:lumOff val="80000"/>
                  </a:schemeClr>
                </a:solidFill>
              </a:rPr>
              <a:t>41390665</a:t>
            </a:r>
          </a:p>
          <a:p>
            <a:r>
              <a:rPr lang="en-US" dirty="0">
                <a:solidFill>
                  <a:schemeClr val="accent2">
                    <a:lumMod val="20000"/>
                    <a:lumOff val="80000"/>
                  </a:schemeClr>
                </a:solidFill>
              </a:rPr>
              <a:t>41390371</a:t>
            </a:r>
          </a:p>
          <a:p>
            <a:r>
              <a:rPr lang="en-US" dirty="0">
                <a:solidFill>
                  <a:schemeClr val="accent2">
                    <a:lumMod val="20000"/>
                    <a:lumOff val="80000"/>
                  </a:schemeClr>
                </a:solidFill>
              </a:rPr>
              <a:t>41387691</a:t>
            </a:r>
          </a:p>
          <a:p>
            <a:r>
              <a:rPr lang="en-US" dirty="0">
                <a:solidFill>
                  <a:schemeClr val="accent2">
                    <a:lumMod val="20000"/>
                    <a:lumOff val="80000"/>
                  </a:schemeClr>
                </a:solidFill>
              </a:rPr>
              <a:t>41386779</a:t>
            </a:r>
          </a:p>
          <a:p>
            <a:r>
              <a:rPr lang="en-US" dirty="0">
                <a:solidFill>
                  <a:schemeClr val="accent2">
                    <a:lumMod val="20000"/>
                    <a:lumOff val="80000"/>
                  </a:schemeClr>
                </a:solidFill>
              </a:rPr>
              <a:t>41385521</a:t>
            </a:r>
          </a:p>
          <a:p>
            <a:r>
              <a:rPr lang="en-US" dirty="0">
                <a:solidFill>
                  <a:schemeClr val="accent2">
                    <a:lumMod val="20000"/>
                    <a:lumOff val="80000"/>
                  </a:schemeClr>
                </a:solidFill>
              </a:rPr>
              <a:t>41385133</a:t>
            </a:r>
          </a:p>
          <a:p>
            <a:r>
              <a:rPr lang="en-US" dirty="0">
                <a:solidFill>
                  <a:schemeClr val="accent2">
                    <a:lumMod val="20000"/>
                    <a:lumOff val="80000"/>
                  </a:schemeClr>
                </a:solidFill>
              </a:rPr>
              <a:t>41471229</a:t>
            </a:r>
          </a:p>
          <a:p>
            <a:r>
              <a:rPr lang="en-US" dirty="0">
                <a:solidFill>
                  <a:schemeClr val="accent2">
                    <a:lumMod val="20000"/>
                    <a:lumOff val="80000"/>
                  </a:schemeClr>
                </a:solidFill>
              </a:rPr>
              <a:t>41459162</a:t>
            </a:r>
          </a:p>
          <a:p>
            <a:r>
              <a:rPr lang="en-US" dirty="0">
                <a:solidFill>
                  <a:schemeClr val="accent2">
                    <a:lumMod val="20000"/>
                    <a:lumOff val="80000"/>
                  </a:schemeClr>
                </a:solidFill>
              </a:rPr>
              <a:t>41459145</a:t>
            </a:r>
          </a:p>
          <a:p>
            <a:r>
              <a:rPr lang="en-US" dirty="0">
                <a:solidFill>
                  <a:schemeClr val="accent2">
                    <a:lumMod val="20000"/>
                    <a:lumOff val="80000"/>
                  </a:schemeClr>
                </a:solidFill>
              </a:rPr>
              <a:t>41458536</a:t>
            </a:r>
          </a:p>
          <a:p>
            <a:r>
              <a:rPr lang="en-US" dirty="0">
                <a:solidFill>
                  <a:schemeClr val="accent2">
                    <a:lumMod val="20000"/>
                    <a:lumOff val="80000"/>
                  </a:schemeClr>
                </a:solidFill>
              </a:rPr>
              <a:t>41379860</a:t>
            </a:r>
          </a:p>
          <a:p>
            <a:r>
              <a:rPr lang="en-US" dirty="0">
                <a:solidFill>
                  <a:schemeClr val="accent2">
                    <a:lumMod val="20000"/>
                    <a:lumOff val="80000"/>
                  </a:schemeClr>
                </a:solidFill>
              </a:rPr>
              <a:t>41379350</a:t>
            </a:r>
          </a:p>
          <a:p>
            <a:r>
              <a:rPr lang="en-US" dirty="0">
                <a:solidFill>
                  <a:schemeClr val="accent2">
                    <a:lumMod val="20000"/>
                    <a:lumOff val="80000"/>
                  </a:schemeClr>
                </a:solidFill>
              </a:rPr>
              <a:t>41379167</a:t>
            </a:r>
          </a:p>
          <a:p>
            <a:r>
              <a:rPr lang="en-US" dirty="0">
                <a:solidFill>
                  <a:schemeClr val="accent2">
                    <a:lumMod val="20000"/>
                    <a:lumOff val="80000"/>
                  </a:schemeClr>
                </a:solidFill>
              </a:rPr>
              <a:t>41471222</a:t>
            </a:r>
          </a:p>
          <a:p>
            <a:r>
              <a:rPr lang="en-US" dirty="0">
                <a:solidFill>
                  <a:schemeClr val="accent2">
                    <a:lumMod val="20000"/>
                    <a:lumOff val="80000"/>
                  </a:schemeClr>
                </a:solidFill>
              </a:rPr>
              <a:t>41471219</a:t>
            </a:r>
          </a:p>
          <a:p>
            <a:r>
              <a:rPr lang="en-US" dirty="0">
                <a:solidFill>
                  <a:schemeClr val="accent2">
                    <a:lumMod val="20000"/>
                    <a:lumOff val="80000"/>
                  </a:schemeClr>
                </a:solidFill>
              </a:rPr>
              <a:t>41465335</a:t>
            </a:r>
          </a:p>
          <a:p>
            <a:r>
              <a:rPr lang="en-US" dirty="0">
                <a:solidFill>
                  <a:schemeClr val="accent2">
                    <a:lumMod val="20000"/>
                    <a:lumOff val="80000"/>
                  </a:schemeClr>
                </a:solidFill>
              </a:rPr>
              <a:t>41450571</a:t>
            </a:r>
          </a:p>
          <a:p>
            <a:r>
              <a:rPr lang="en-US" dirty="0">
                <a:solidFill>
                  <a:schemeClr val="accent2">
                    <a:lumMod val="20000"/>
                    <a:lumOff val="80000"/>
                  </a:schemeClr>
                </a:solidFill>
              </a:rPr>
              <a:t>41372311</a:t>
            </a:r>
          </a:p>
          <a:p>
            <a:r>
              <a:rPr lang="en-US" dirty="0">
                <a:solidFill>
                  <a:schemeClr val="accent2">
                    <a:lumMod val="20000"/>
                    <a:lumOff val="80000"/>
                  </a:schemeClr>
                </a:solidFill>
              </a:rPr>
              <a:t>41372160</a:t>
            </a:r>
          </a:p>
          <a:p>
            <a:r>
              <a:rPr lang="en-US" dirty="0">
                <a:solidFill>
                  <a:schemeClr val="accent2">
                    <a:lumMod val="20000"/>
                    <a:lumOff val="80000"/>
                  </a:schemeClr>
                </a:solidFill>
              </a:rPr>
              <a:t>41370031</a:t>
            </a:r>
          </a:p>
          <a:p>
            <a:r>
              <a:rPr lang="en-US" dirty="0">
                <a:solidFill>
                  <a:schemeClr val="accent2">
                    <a:lumMod val="20000"/>
                    <a:lumOff val="80000"/>
                  </a:schemeClr>
                </a:solidFill>
              </a:rPr>
              <a:t>41446279</a:t>
            </a:r>
          </a:p>
          <a:p>
            <a:r>
              <a:rPr lang="en-US" dirty="0">
                <a:solidFill>
                  <a:schemeClr val="accent2">
                    <a:lumMod val="20000"/>
                    <a:lumOff val="80000"/>
                  </a:schemeClr>
                </a:solidFill>
              </a:rPr>
              <a:t>41366200</a:t>
            </a:r>
          </a:p>
          <a:p>
            <a:r>
              <a:rPr lang="en-US" dirty="0">
                <a:solidFill>
                  <a:schemeClr val="accent2">
                    <a:lumMod val="20000"/>
                    <a:lumOff val="80000"/>
                  </a:schemeClr>
                </a:solidFill>
              </a:rPr>
              <a:t>41365577</a:t>
            </a:r>
          </a:p>
          <a:p>
            <a:r>
              <a:rPr lang="en-US" dirty="0">
                <a:solidFill>
                  <a:schemeClr val="accent2">
                    <a:lumMod val="20000"/>
                    <a:lumOff val="80000"/>
                  </a:schemeClr>
                </a:solidFill>
              </a:rPr>
              <a:t>41364252</a:t>
            </a:r>
          </a:p>
          <a:p>
            <a:r>
              <a:rPr lang="en-US" dirty="0">
                <a:solidFill>
                  <a:schemeClr val="accent2">
                    <a:lumMod val="20000"/>
                    <a:lumOff val="80000"/>
                  </a:schemeClr>
                </a:solidFill>
              </a:rPr>
              <a:t>41364194</a:t>
            </a:r>
          </a:p>
          <a:p>
            <a:r>
              <a:rPr lang="en-US" dirty="0">
                <a:solidFill>
                  <a:schemeClr val="accent2">
                    <a:lumMod val="20000"/>
                    <a:lumOff val="80000"/>
                  </a:schemeClr>
                </a:solidFill>
              </a:rPr>
              <a:t>41471209</a:t>
            </a:r>
          </a:p>
          <a:p>
            <a:r>
              <a:rPr lang="en-US" dirty="0">
                <a:solidFill>
                  <a:schemeClr val="accent2">
                    <a:lumMod val="20000"/>
                    <a:lumOff val="80000"/>
                  </a:schemeClr>
                </a:solidFill>
              </a:rPr>
              <a:t>41471208</a:t>
            </a:r>
          </a:p>
          <a:p>
            <a:r>
              <a:rPr lang="en-US" dirty="0">
                <a:solidFill>
                  <a:schemeClr val="accent2">
                    <a:lumMod val="20000"/>
                    <a:lumOff val="80000"/>
                  </a:schemeClr>
                </a:solidFill>
              </a:rPr>
              <a:t>41439254</a:t>
            </a:r>
          </a:p>
          <a:p>
            <a:r>
              <a:rPr lang="en-US" dirty="0">
                <a:solidFill>
                  <a:schemeClr val="accent2">
                    <a:lumMod val="20000"/>
                    <a:lumOff val="80000"/>
                  </a:schemeClr>
                </a:solidFill>
              </a:rPr>
              <a:t>41365553</a:t>
            </a:r>
          </a:p>
          <a:p>
            <a:r>
              <a:rPr lang="en-US" dirty="0">
                <a:solidFill>
                  <a:schemeClr val="accent2">
                    <a:lumMod val="20000"/>
                    <a:lumOff val="80000"/>
                  </a:schemeClr>
                </a:solidFill>
              </a:rPr>
              <a:t>41361579</a:t>
            </a:r>
          </a:p>
          <a:p>
            <a:r>
              <a:rPr lang="en-US" dirty="0">
                <a:solidFill>
                  <a:schemeClr val="accent2">
                    <a:lumMod val="20000"/>
                    <a:lumOff val="80000"/>
                  </a:schemeClr>
                </a:solidFill>
              </a:rPr>
              <a:t>41360615</a:t>
            </a:r>
          </a:p>
          <a:p>
            <a:r>
              <a:rPr lang="en-US" dirty="0">
                <a:solidFill>
                  <a:schemeClr val="accent2">
                    <a:lumMod val="20000"/>
                    <a:lumOff val="80000"/>
                  </a:schemeClr>
                </a:solidFill>
              </a:rPr>
              <a:t>41429553</a:t>
            </a:r>
          </a:p>
          <a:p>
            <a:r>
              <a:rPr lang="en-US" dirty="0">
                <a:solidFill>
                  <a:schemeClr val="accent2">
                    <a:lumMod val="20000"/>
                    <a:lumOff val="80000"/>
                  </a:schemeClr>
                </a:solidFill>
              </a:rPr>
              <a:t>41429546</a:t>
            </a:r>
          </a:p>
          <a:p>
            <a:r>
              <a:rPr lang="en-US" dirty="0">
                <a:solidFill>
                  <a:schemeClr val="accent2">
                    <a:lumMod val="20000"/>
                    <a:lumOff val="80000"/>
                  </a:schemeClr>
                </a:solidFill>
              </a:rPr>
              <a:t>41465211</a:t>
            </a:r>
          </a:p>
          <a:p>
            <a:r>
              <a:rPr lang="en-US" dirty="0">
                <a:solidFill>
                  <a:schemeClr val="accent2">
                    <a:lumMod val="20000"/>
                    <a:lumOff val="80000"/>
                  </a:schemeClr>
                </a:solidFill>
              </a:rPr>
              <a:t>41465128</a:t>
            </a:r>
          </a:p>
          <a:p>
            <a:r>
              <a:rPr lang="en-US" dirty="0">
                <a:solidFill>
                  <a:schemeClr val="accent2">
                    <a:lumMod val="20000"/>
                    <a:lumOff val="80000"/>
                  </a:schemeClr>
                </a:solidFill>
              </a:rPr>
              <a:t>41426698</a:t>
            </a:r>
          </a:p>
          <a:p>
            <a:r>
              <a:rPr lang="en-US" dirty="0">
                <a:solidFill>
                  <a:schemeClr val="accent2">
                    <a:lumMod val="20000"/>
                    <a:lumOff val="80000"/>
                  </a:schemeClr>
                </a:solidFill>
              </a:rPr>
              <a:t>41470153</a:t>
            </a:r>
          </a:p>
          <a:p>
            <a:r>
              <a:rPr lang="en-US" dirty="0">
                <a:solidFill>
                  <a:schemeClr val="accent2">
                    <a:lumMod val="20000"/>
                    <a:lumOff val="80000"/>
                  </a:schemeClr>
                </a:solidFill>
              </a:rPr>
              <a:t>41409546</a:t>
            </a:r>
          </a:p>
          <a:p>
            <a:r>
              <a:rPr lang="en-US" dirty="0">
                <a:solidFill>
                  <a:schemeClr val="accent2">
                    <a:lumMod val="20000"/>
                    <a:lumOff val="80000"/>
                  </a:schemeClr>
                </a:solidFill>
              </a:rPr>
              <a:t>41373828</a:t>
            </a:r>
          </a:p>
          <a:p>
            <a:r>
              <a:rPr lang="en-US" dirty="0">
                <a:solidFill>
                  <a:schemeClr val="accent2">
                    <a:lumMod val="20000"/>
                    <a:lumOff val="80000"/>
                  </a:schemeClr>
                </a:solidFill>
              </a:rPr>
              <a:t>41503625</a:t>
            </a:r>
          </a:p>
          <a:p>
            <a:r>
              <a:rPr lang="en-US" dirty="0">
                <a:solidFill>
                  <a:schemeClr val="accent2">
                    <a:lumMod val="20000"/>
                    <a:lumOff val="80000"/>
                  </a:schemeClr>
                </a:solidFill>
              </a:rPr>
              <a:t>41490992</a:t>
            </a:r>
          </a:p>
          <a:p>
            <a:r>
              <a:rPr lang="en-US" dirty="0">
                <a:solidFill>
                  <a:schemeClr val="accent2">
                    <a:lumMod val="20000"/>
                    <a:lumOff val="80000"/>
                  </a:schemeClr>
                </a:solidFill>
              </a:rPr>
              <a:t>41490734</a:t>
            </a:r>
          </a:p>
          <a:p>
            <a:r>
              <a:rPr lang="en-US" dirty="0">
                <a:solidFill>
                  <a:schemeClr val="accent2">
                    <a:lumMod val="20000"/>
                    <a:lumOff val="80000"/>
                  </a:schemeClr>
                </a:solidFill>
              </a:rPr>
              <a:t>41490657</a:t>
            </a:r>
          </a:p>
          <a:p>
            <a:r>
              <a:rPr lang="en-US" dirty="0">
                <a:solidFill>
                  <a:schemeClr val="accent2">
                    <a:lumMod val="20000"/>
                    <a:lumOff val="80000"/>
                  </a:schemeClr>
                </a:solidFill>
              </a:rPr>
              <a:t>41450110</a:t>
            </a:r>
          </a:p>
          <a:p>
            <a:r>
              <a:rPr lang="en-US" dirty="0">
                <a:solidFill>
                  <a:schemeClr val="accent2">
                    <a:lumMod val="20000"/>
                    <a:lumOff val="80000"/>
                  </a:schemeClr>
                </a:solidFill>
              </a:rPr>
              <a:t>41436327</a:t>
            </a:r>
          </a:p>
          <a:p>
            <a:r>
              <a:rPr lang="en-US" dirty="0">
                <a:solidFill>
                  <a:schemeClr val="accent2">
                    <a:lumMod val="20000"/>
                    <a:lumOff val="80000"/>
                  </a:schemeClr>
                </a:solidFill>
              </a:rPr>
              <a:t>41431768</a:t>
            </a:r>
          </a:p>
          <a:p>
            <a:r>
              <a:rPr lang="en-US" dirty="0">
                <a:solidFill>
                  <a:schemeClr val="accent2">
                    <a:lumMod val="20000"/>
                    <a:lumOff val="80000"/>
                  </a:schemeClr>
                </a:solidFill>
              </a:rPr>
              <a:t>41431405</a:t>
            </a:r>
          </a:p>
          <a:p>
            <a:r>
              <a:rPr lang="en-US" dirty="0">
                <a:solidFill>
                  <a:schemeClr val="accent2">
                    <a:lumMod val="20000"/>
                    <a:lumOff val="80000"/>
                  </a:schemeClr>
                </a:solidFill>
              </a:rPr>
              <a:t>41429668</a:t>
            </a:r>
          </a:p>
          <a:p>
            <a:r>
              <a:rPr lang="en-US" dirty="0">
                <a:solidFill>
                  <a:schemeClr val="accent2">
                    <a:lumMod val="20000"/>
                    <a:lumOff val="80000"/>
                  </a:schemeClr>
                </a:solidFill>
              </a:rPr>
              <a:t>41429182</a:t>
            </a:r>
          </a:p>
          <a:p>
            <a:r>
              <a:rPr lang="en-US" dirty="0">
                <a:solidFill>
                  <a:schemeClr val="accent2">
                    <a:lumMod val="20000"/>
                    <a:lumOff val="80000"/>
                  </a:schemeClr>
                </a:solidFill>
              </a:rPr>
              <a:t>41420313</a:t>
            </a:r>
          </a:p>
          <a:p>
            <a:r>
              <a:rPr lang="en-US" dirty="0">
                <a:solidFill>
                  <a:schemeClr val="accent2">
                    <a:lumMod val="20000"/>
                    <a:lumOff val="80000"/>
                  </a:schemeClr>
                </a:solidFill>
              </a:rPr>
              <a:t>41416578</a:t>
            </a:r>
          </a:p>
          <a:p>
            <a:r>
              <a:rPr lang="en-US" dirty="0">
                <a:solidFill>
                  <a:schemeClr val="accent2">
                    <a:lumMod val="20000"/>
                    <a:lumOff val="80000"/>
                  </a:schemeClr>
                </a:solidFill>
              </a:rPr>
              <a:t>41411654</a:t>
            </a:r>
          </a:p>
          <a:p>
            <a:r>
              <a:rPr lang="en-US" dirty="0">
                <a:solidFill>
                  <a:schemeClr val="accent2">
                    <a:lumMod val="20000"/>
                    <a:lumOff val="80000"/>
                  </a:schemeClr>
                </a:solidFill>
              </a:rPr>
              <a:t>41410219</a:t>
            </a:r>
          </a:p>
          <a:p>
            <a:r>
              <a:rPr lang="en-US" dirty="0">
                <a:solidFill>
                  <a:schemeClr val="accent2">
                    <a:lumMod val="20000"/>
                    <a:lumOff val="80000"/>
                  </a:schemeClr>
                </a:solidFill>
              </a:rPr>
              <a:t>41407557</a:t>
            </a:r>
          </a:p>
          <a:p>
            <a:r>
              <a:rPr lang="en-US" dirty="0">
                <a:solidFill>
                  <a:schemeClr val="accent2">
                    <a:lumMod val="20000"/>
                    <a:lumOff val="80000"/>
                  </a:schemeClr>
                </a:solidFill>
              </a:rPr>
              <a:t>41406009</a:t>
            </a:r>
          </a:p>
          <a:p>
            <a:r>
              <a:rPr lang="en-US" dirty="0">
                <a:solidFill>
                  <a:schemeClr val="accent2">
                    <a:lumMod val="20000"/>
                    <a:lumOff val="80000"/>
                  </a:schemeClr>
                </a:solidFill>
              </a:rPr>
              <a:t>41402092</a:t>
            </a:r>
          </a:p>
          <a:p>
            <a:r>
              <a:rPr lang="en-US" dirty="0">
                <a:solidFill>
                  <a:schemeClr val="accent2">
                    <a:lumMod val="20000"/>
                    <a:lumOff val="80000"/>
                  </a:schemeClr>
                </a:solidFill>
              </a:rPr>
              <a:t>41399971</a:t>
            </a:r>
          </a:p>
          <a:p>
            <a:r>
              <a:rPr lang="en-US" dirty="0">
                <a:solidFill>
                  <a:schemeClr val="accent2">
                    <a:lumMod val="20000"/>
                    <a:lumOff val="80000"/>
                  </a:schemeClr>
                </a:solidFill>
              </a:rPr>
              <a:t>41396803</a:t>
            </a:r>
          </a:p>
          <a:p>
            <a:r>
              <a:rPr lang="en-US" dirty="0">
                <a:solidFill>
                  <a:schemeClr val="accent2">
                    <a:lumMod val="20000"/>
                    <a:lumOff val="80000"/>
                  </a:schemeClr>
                </a:solidFill>
              </a:rPr>
              <a:t>41392382</a:t>
            </a:r>
          </a:p>
          <a:p>
            <a:r>
              <a:rPr lang="en-US" dirty="0">
                <a:solidFill>
                  <a:schemeClr val="accent2">
                    <a:lumMod val="20000"/>
                    <a:lumOff val="80000"/>
                  </a:schemeClr>
                </a:solidFill>
              </a:rPr>
              <a:t>41385864</a:t>
            </a:r>
          </a:p>
          <a:p>
            <a:r>
              <a:rPr lang="en-US" dirty="0">
                <a:solidFill>
                  <a:schemeClr val="accent2">
                    <a:lumMod val="20000"/>
                    <a:lumOff val="80000"/>
                  </a:schemeClr>
                </a:solidFill>
              </a:rPr>
              <a:t>41385265</a:t>
            </a:r>
          </a:p>
          <a:p>
            <a:r>
              <a:rPr lang="en-US" dirty="0">
                <a:solidFill>
                  <a:schemeClr val="accent2">
                    <a:lumMod val="20000"/>
                    <a:lumOff val="80000"/>
                  </a:schemeClr>
                </a:solidFill>
              </a:rPr>
              <a:t>41384791</a:t>
            </a:r>
          </a:p>
          <a:p>
            <a:r>
              <a:rPr lang="en-US" dirty="0">
                <a:solidFill>
                  <a:schemeClr val="accent2">
                    <a:lumMod val="20000"/>
                    <a:lumOff val="80000"/>
                  </a:schemeClr>
                </a:solidFill>
              </a:rPr>
              <a:t>41384376</a:t>
            </a:r>
          </a:p>
          <a:p>
            <a:r>
              <a:rPr lang="en-US" dirty="0">
                <a:solidFill>
                  <a:schemeClr val="accent2">
                    <a:lumMod val="20000"/>
                    <a:lumOff val="80000"/>
                  </a:schemeClr>
                </a:solidFill>
              </a:rPr>
              <a:t>41381995</a:t>
            </a:r>
          </a:p>
          <a:p>
            <a:r>
              <a:rPr lang="en-US" dirty="0">
                <a:solidFill>
                  <a:schemeClr val="accent2">
                    <a:lumMod val="20000"/>
                    <a:lumOff val="80000"/>
                  </a:schemeClr>
                </a:solidFill>
              </a:rPr>
              <a:t>41369527</a:t>
            </a:r>
          </a:p>
          <a:p>
            <a:r>
              <a:rPr lang="en-US" dirty="0">
                <a:solidFill>
                  <a:schemeClr val="accent2">
                    <a:lumMod val="20000"/>
                    <a:lumOff val="80000"/>
                  </a:schemeClr>
                </a:solidFill>
              </a:rPr>
              <a:t>41367228</a:t>
            </a:r>
          </a:p>
          <a:p>
            <a:r>
              <a:rPr lang="en-US" dirty="0">
                <a:solidFill>
                  <a:schemeClr val="accent2">
                    <a:lumMod val="20000"/>
                    <a:lumOff val="80000"/>
                  </a:schemeClr>
                </a:solidFill>
              </a:rPr>
              <a:t>41366877</a:t>
            </a:r>
          </a:p>
          <a:p>
            <a:r>
              <a:rPr lang="en-US" dirty="0">
                <a:solidFill>
                  <a:schemeClr val="accent2">
                    <a:lumMod val="20000"/>
                    <a:lumOff val="80000"/>
                  </a:schemeClr>
                </a:solidFill>
              </a:rPr>
              <a:t>41364585</a:t>
            </a:r>
          </a:p>
          <a:p>
            <a:r>
              <a:rPr lang="en-US" dirty="0">
                <a:solidFill>
                  <a:schemeClr val="accent2">
                    <a:lumMod val="20000"/>
                    <a:lumOff val="80000"/>
                  </a:schemeClr>
                </a:solidFill>
              </a:rPr>
              <a:t>41363878</a:t>
            </a:r>
          </a:p>
          <a:p>
            <a:r>
              <a:rPr lang="en-US" dirty="0">
                <a:solidFill>
                  <a:schemeClr val="accent2">
                    <a:lumMod val="20000"/>
                    <a:lumOff val="80000"/>
                  </a:schemeClr>
                </a:solidFill>
              </a:rPr>
              <a:t>41360592</a:t>
            </a:r>
          </a:p>
          <a:p>
            <a:r>
              <a:rPr lang="en-US" dirty="0">
                <a:solidFill>
                  <a:schemeClr val="accent2">
                    <a:lumMod val="20000"/>
                    <a:lumOff val="80000"/>
                  </a:schemeClr>
                </a:solidFill>
              </a:rPr>
              <a:t>41360574</a:t>
            </a:r>
          </a:p>
          <a:p>
            <a:r>
              <a:rPr lang="en-US" dirty="0">
                <a:solidFill>
                  <a:schemeClr val="accent2">
                    <a:lumMod val="20000"/>
                    <a:lumOff val="80000"/>
                  </a:schemeClr>
                </a:solidFill>
              </a:rPr>
              <a:t>41471173</a:t>
            </a:r>
          </a:p>
          <a:p>
            <a:r>
              <a:rPr lang="en-US" dirty="0">
                <a:solidFill>
                  <a:schemeClr val="accent2">
                    <a:lumMod val="20000"/>
                    <a:lumOff val="80000"/>
                  </a:schemeClr>
                </a:solidFill>
              </a:rPr>
              <a:t>41471170</a:t>
            </a:r>
          </a:p>
          <a:p>
            <a:r>
              <a:rPr lang="en-US" dirty="0">
                <a:solidFill>
                  <a:schemeClr val="accent2">
                    <a:lumMod val="20000"/>
                    <a:lumOff val="80000"/>
                  </a:schemeClr>
                </a:solidFill>
              </a:rPr>
              <a:t>41406172</a:t>
            </a:r>
          </a:p>
          <a:p>
            <a:r>
              <a:rPr lang="en-US" dirty="0">
                <a:solidFill>
                  <a:schemeClr val="accent2">
                    <a:lumMod val="20000"/>
                    <a:lumOff val="80000"/>
                  </a:schemeClr>
                </a:solidFill>
              </a:rPr>
              <a:t>41395869</a:t>
            </a:r>
          </a:p>
          <a:p>
            <a:r>
              <a:rPr lang="en-US" dirty="0">
                <a:solidFill>
                  <a:schemeClr val="accent2">
                    <a:lumMod val="20000"/>
                    <a:lumOff val="80000"/>
                  </a:schemeClr>
                </a:solidFill>
              </a:rPr>
              <a:t>41394107</a:t>
            </a:r>
          </a:p>
          <a:p>
            <a:r>
              <a:rPr lang="en-US" dirty="0">
                <a:solidFill>
                  <a:schemeClr val="accent2">
                    <a:lumMod val="20000"/>
                    <a:lumOff val="80000"/>
                  </a:schemeClr>
                </a:solidFill>
              </a:rPr>
              <a:t>41394105</a:t>
            </a:r>
          </a:p>
          <a:p>
            <a:r>
              <a:rPr lang="en-US" dirty="0">
                <a:solidFill>
                  <a:schemeClr val="accent2">
                    <a:lumMod val="20000"/>
                    <a:lumOff val="80000"/>
                  </a:schemeClr>
                </a:solidFill>
              </a:rPr>
              <a:t>41470116</a:t>
            </a:r>
          </a:p>
          <a:p>
            <a:r>
              <a:rPr lang="en-US" dirty="0">
                <a:solidFill>
                  <a:schemeClr val="accent2">
                    <a:lumMod val="20000"/>
                    <a:lumOff val="80000"/>
                  </a:schemeClr>
                </a:solidFill>
              </a:rPr>
              <a:t>41373671</a:t>
            </a:r>
          </a:p>
          <a:p>
            <a:r>
              <a:rPr lang="en-US" dirty="0">
                <a:solidFill>
                  <a:schemeClr val="accent2">
                    <a:lumMod val="20000"/>
                    <a:lumOff val="80000"/>
                  </a:schemeClr>
                </a:solidFill>
              </a:rPr>
              <a:t>41383853</a:t>
            </a:r>
          </a:p>
          <a:p>
            <a:r>
              <a:rPr lang="en-US" dirty="0">
                <a:solidFill>
                  <a:schemeClr val="accent2">
                    <a:lumMod val="20000"/>
                    <a:lumOff val="80000"/>
                  </a:schemeClr>
                </a:solidFill>
              </a:rPr>
              <a:t>41376792</a:t>
            </a:r>
          </a:p>
          <a:p>
            <a:r>
              <a:rPr lang="en-US" dirty="0">
                <a:solidFill>
                  <a:schemeClr val="accent2">
                    <a:lumMod val="20000"/>
                    <a:lumOff val="80000"/>
                  </a:schemeClr>
                </a:solidFill>
              </a:rPr>
              <a:t>41376789</a:t>
            </a:r>
          </a:p>
          <a:p>
            <a:r>
              <a:rPr lang="en-US" dirty="0">
                <a:solidFill>
                  <a:schemeClr val="accent2">
                    <a:lumMod val="20000"/>
                    <a:lumOff val="80000"/>
                  </a:schemeClr>
                </a:solidFill>
              </a:rPr>
              <a:t>41471155</a:t>
            </a:r>
          </a:p>
          <a:p>
            <a:r>
              <a:rPr lang="en-US" dirty="0">
                <a:solidFill>
                  <a:schemeClr val="accent2">
                    <a:lumMod val="20000"/>
                    <a:lumOff val="80000"/>
                  </a:schemeClr>
                </a:solidFill>
              </a:rPr>
              <a:t>41464412</a:t>
            </a:r>
          </a:p>
          <a:p>
            <a:r>
              <a:rPr lang="en-US" dirty="0">
                <a:solidFill>
                  <a:schemeClr val="accent2">
                    <a:lumMod val="20000"/>
                    <a:lumOff val="80000"/>
                  </a:schemeClr>
                </a:solidFill>
              </a:rPr>
              <a:t>41368435</a:t>
            </a:r>
          </a:p>
          <a:p>
            <a:r>
              <a:rPr lang="en-US" dirty="0">
                <a:solidFill>
                  <a:schemeClr val="accent2">
                    <a:lumMod val="20000"/>
                    <a:lumOff val="80000"/>
                  </a:schemeClr>
                </a:solidFill>
              </a:rPr>
              <a:t>41368433</a:t>
            </a:r>
          </a:p>
          <a:p>
            <a:r>
              <a:rPr lang="en-US" dirty="0">
                <a:solidFill>
                  <a:schemeClr val="accent2">
                    <a:lumMod val="20000"/>
                    <a:lumOff val="80000"/>
                  </a:schemeClr>
                </a:solidFill>
              </a:rPr>
              <a:t>41471146</a:t>
            </a:r>
          </a:p>
          <a:p>
            <a:r>
              <a:rPr lang="en-US" dirty="0">
                <a:solidFill>
                  <a:schemeClr val="accent2">
                    <a:lumMod val="20000"/>
                    <a:lumOff val="80000"/>
                  </a:schemeClr>
                </a:solidFill>
              </a:rPr>
              <a:t>41373424</a:t>
            </a:r>
          </a:p>
          <a:p>
            <a:r>
              <a:rPr lang="en-US" dirty="0">
                <a:solidFill>
                  <a:schemeClr val="accent2">
                    <a:lumMod val="20000"/>
                    <a:lumOff val="80000"/>
                  </a:schemeClr>
                </a:solidFill>
              </a:rPr>
              <a:t>41443718</a:t>
            </a:r>
          </a:p>
          <a:p>
            <a:r>
              <a:rPr lang="en-US" dirty="0">
                <a:solidFill>
                  <a:schemeClr val="accent2">
                    <a:lumMod val="20000"/>
                    <a:lumOff val="80000"/>
                  </a:schemeClr>
                </a:solidFill>
              </a:rPr>
              <a:t>41437595</a:t>
            </a:r>
          </a:p>
          <a:p>
            <a:r>
              <a:rPr lang="en-US" dirty="0">
                <a:solidFill>
                  <a:schemeClr val="accent2">
                    <a:lumMod val="20000"/>
                    <a:lumOff val="80000"/>
                  </a:schemeClr>
                </a:solidFill>
              </a:rPr>
              <a:t>41418113</a:t>
            </a:r>
          </a:p>
          <a:p>
            <a:r>
              <a:rPr lang="en-US" dirty="0">
                <a:solidFill>
                  <a:schemeClr val="accent2">
                    <a:lumMod val="20000"/>
                    <a:lumOff val="80000"/>
                  </a:schemeClr>
                </a:solidFill>
              </a:rPr>
              <a:t>41399818</a:t>
            </a:r>
          </a:p>
          <a:p>
            <a:r>
              <a:rPr lang="en-US" dirty="0">
                <a:solidFill>
                  <a:schemeClr val="accent2">
                    <a:lumMod val="20000"/>
                    <a:lumOff val="80000"/>
                  </a:schemeClr>
                </a:solidFill>
              </a:rPr>
              <a:t>41384662</a:t>
            </a:r>
          </a:p>
          <a:p>
            <a:r>
              <a:rPr lang="en-US" dirty="0">
                <a:solidFill>
                  <a:schemeClr val="accent2">
                    <a:lumMod val="20000"/>
                    <a:lumOff val="80000"/>
                  </a:schemeClr>
                </a:solidFill>
              </a:rPr>
              <a:t>41379698</a:t>
            </a:r>
          </a:p>
          <a:p>
            <a:r>
              <a:rPr lang="en-US" dirty="0">
                <a:solidFill>
                  <a:schemeClr val="accent2">
                    <a:lumMod val="20000"/>
                    <a:lumOff val="80000"/>
                  </a:schemeClr>
                </a:solidFill>
              </a:rPr>
              <a:t>41379610</a:t>
            </a:r>
          </a:p>
          <a:p>
            <a:r>
              <a:rPr lang="en-US" dirty="0">
                <a:solidFill>
                  <a:schemeClr val="accent2">
                    <a:lumMod val="20000"/>
                    <a:lumOff val="80000"/>
                  </a:schemeClr>
                </a:solidFill>
              </a:rPr>
              <a:t>41411386</a:t>
            </a:r>
          </a:p>
          <a:p>
            <a:r>
              <a:rPr lang="en-US" dirty="0">
                <a:solidFill>
                  <a:schemeClr val="accent2">
                    <a:lumMod val="20000"/>
                    <a:lumOff val="80000"/>
                  </a:schemeClr>
                </a:solidFill>
              </a:rPr>
              <a:t>41411385</a:t>
            </a:r>
          </a:p>
          <a:p>
            <a:r>
              <a:rPr lang="en-US" dirty="0">
                <a:solidFill>
                  <a:schemeClr val="accent2">
                    <a:lumMod val="20000"/>
                    <a:lumOff val="80000"/>
                  </a:schemeClr>
                </a:solidFill>
              </a:rPr>
              <a:t>41411383</a:t>
            </a:r>
          </a:p>
          <a:p>
            <a:r>
              <a:rPr lang="en-US" dirty="0">
                <a:solidFill>
                  <a:schemeClr val="accent2">
                    <a:lumMod val="20000"/>
                    <a:lumOff val="80000"/>
                  </a:schemeClr>
                </a:solidFill>
              </a:rPr>
              <a:t>41391020</a:t>
            </a:r>
          </a:p>
          <a:p>
            <a:r>
              <a:rPr lang="en-US" dirty="0">
                <a:solidFill>
                  <a:schemeClr val="accent2">
                    <a:lumMod val="20000"/>
                    <a:lumOff val="80000"/>
                  </a:schemeClr>
                </a:solidFill>
              </a:rPr>
              <a:t>41378405</a:t>
            </a:r>
          </a:p>
          <a:p>
            <a:r>
              <a:rPr lang="en-US" dirty="0">
                <a:solidFill>
                  <a:schemeClr val="accent2">
                    <a:lumMod val="20000"/>
                    <a:lumOff val="80000"/>
                  </a:schemeClr>
                </a:solidFill>
              </a:rPr>
              <a:t>41378637</a:t>
            </a:r>
          </a:p>
          <a:p>
            <a:r>
              <a:rPr lang="en-US" dirty="0">
                <a:solidFill>
                  <a:schemeClr val="accent2">
                    <a:lumMod val="20000"/>
                    <a:lumOff val="80000"/>
                  </a:schemeClr>
                </a:solidFill>
              </a:rPr>
              <a:t>41396039</a:t>
            </a:r>
          </a:p>
          <a:p>
            <a:r>
              <a:rPr lang="en-US" dirty="0">
                <a:solidFill>
                  <a:schemeClr val="accent2">
                    <a:lumMod val="20000"/>
                    <a:lumOff val="80000"/>
                  </a:schemeClr>
                </a:solidFill>
              </a:rPr>
              <a:t>41369271</a:t>
            </a:r>
          </a:p>
          <a:p>
            <a:r>
              <a:rPr lang="en-US" dirty="0">
                <a:solidFill>
                  <a:schemeClr val="accent2">
                    <a:lumMod val="20000"/>
                    <a:lumOff val="80000"/>
                  </a:schemeClr>
                </a:solidFill>
              </a:rPr>
              <a:t>41443839</a:t>
            </a:r>
          </a:p>
          <a:p>
            <a:r>
              <a:rPr lang="en-US" dirty="0">
                <a:solidFill>
                  <a:schemeClr val="accent2">
                    <a:lumMod val="20000"/>
                    <a:lumOff val="80000"/>
                  </a:schemeClr>
                </a:solidFill>
              </a:rPr>
              <a:t>41416598</a:t>
            </a:r>
          </a:p>
          <a:p>
            <a:r>
              <a:rPr lang="en-US" dirty="0">
                <a:solidFill>
                  <a:schemeClr val="accent2">
                    <a:lumMod val="20000"/>
                    <a:lumOff val="80000"/>
                  </a:schemeClr>
                </a:solidFill>
              </a:rPr>
              <a:t>41392558</a:t>
            </a:r>
          </a:p>
          <a:p>
            <a:endParaRPr lang="en-US" dirty="0">
              <a:solidFill>
                <a:schemeClr val="accent2">
                  <a:lumMod val="20000"/>
                  <a:lumOff val="80000"/>
                </a:schemeClr>
              </a:solidFill>
            </a:endParaRPr>
          </a:p>
        </p:txBody>
      </p:sp>
      <p:pic>
        <p:nvPicPr>
          <p:cNvPr id="6" name="Picture 5" descr="A screenshot of a computer&#10;&#10;AI-generated content may be incorrect.">
            <a:extLst>
              <a:ext uri="{FF2B5EF4-FFF2-40B4-BE49-F238E27FC236}">
                <a16:creationId xmlns:a16="http://schemas.microsoft.com/office/drawing/2014/main" id="{FC5C7A3C-9CC8-9FFA-CF05-7DB42F6DB722}"/>
              </a:ext>
            </a:extLst>
          </p:cNvPr>
          <p:cNvPicPr>
            <a:picLocks noChangeAspect="1"/>
          </p:cNvPicPr>
          <p:nvPr/>
        </p:nvPicPr>
        <p:blipFill>
          <a:blip r:embed="rId4"/>
          <a:stretch>
            <a:fillRect/>
          </a:stretch>
        </p:blipFill>
        <p:spPr>
          <a:xfrm>
            <a:off x="4321832" y="803775"/>
            <a:ext cx="4398220" cy="1663510"/>
          </a:xfrm>
          <a:prstGeom prst="rect">
            <a:avLst/>
          </a:prstGeom>
        </p:spPr>
      </p:pic>
      <p:cxnSp>
        <p:nvCxnSpPr>
          <p:cNvPr id="8" name="Straight Connector 7">
            <a:extLst>
              <a:ext uri="{FF2B5EF4-FFF2-40B4-BE49-F238E27FC236}">
                <a16:creationId xmlns:a16="http://schemas.microsoft.com/office/drawing/2014/main" id="{69CC7E54-8BFF-D740-2BBD-400E20E176CA}"/>
              </a:ext>
            </a:extLst>
          </p:cNvPr>
          <p:cNvCxnSpPr/>
          <p:nvPr/>
        </p:nvCxnSpPr>
        <p:spPr>
          <a:xfrm flipV="1">
            <a:off x="1620982" y="3429000"/>
            <a:ext cx="1172094" cy="461356"/>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2FD76C3-8E20-6521-678A-F9D85BCBCABB}"/>
              </a:ext>
            </a:extLst>
          </p:cNvPr>
          <p:cNvSpPr txBox="1"/>
          <p:nvPr/>
        </p:nvSpPr>
        <p:spPr>
          <a:xfrm>
            <a:off x="141475" y="3890356"/>
            <a:ext cx="2459071" cy="369332"/>
          </a:xfrm>
          <a:prstGeom prst="rect">
            <a:avLst/>
          </a:prstGeom>
          <a:noFill/>
        </p:spPr>
        <p:txBody>
          <a:bodyPr wrap="none" rtlCol="0">
            <a:spAutoFit/>
          </a:bodyPr>
          <a:lstStyle/>
          <a:p>
            <a:r>
              <a:rPr lang="en-US" dirty="0">
                <a:solidFill>
                  <a:schemeClr val="bg1"/>
                </a:solidFill>
              </a:rPr>
              <a:t>pmid-antibiotic-set-2.txt</a:t>
            </a:r>
          </a:p>
        </p:txBody>
      </p:sp>
      <p:sp>
        <p:nvSpPr>
          <p:cNvPr id="12" name="TextBox 11">
            <a:extLst>
              <a:ext uri="{FF2B5EF4-FFF2-40B4-BE49-F238E27FC236}">
                <a16:creationId xmlns:a16="http://schemas.microsoft.com/office/drawing/2014/main" id="{857F8F97-563E-1A8C-188A-BD078B42C65E}"/>
              </a:ext>
            </a:extLst>
          </p:cNvPr>
          <p:cNvSpPr txBox="1"/>
          <p:nvPr/>
        </p:nvSpPr>
        <p:spPr>
          <a:xfrm>
            <a:off x="141474" y="4672337"/>
            <a:ext cx="2074094" cy="1200329"/>
          </a:xfrm>
          <a:prstGeom prst="rect">
            <a:avLst/>
          </a:prstGeom>
          <a:noFill/>
        </p:spPr>
        <p:txBody>
          <a:bodyPr wrap="none" rtlCol="0">
            <a:spAutoFit/>
          </a:bodyPr>
          <a:lstStyle/>
          <a:p>
            <a:r>
              <a:rPr lang="en-US" dirty="0">
                <a:solidFill>
                  <a:schemeClr val="bg1"/>
                </a:solidFill>
              </a:rPr>
              <a:t>PMID from </a:t>
            </a:r>
            <a:r>
              <a:rPr lang="en-US" dirty="0" err="1">
                <a:solidFill>
                  <a:schemeClr val="bg1"/>
                </a:solidFill>
              </a:rPr>
              <a:t>PubMED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AMR filtered</a:t>
            </a:r>
          </a:p>
          <a:p>
            <a:pPr marL="285750" indent="-285750">
              <a:buFont typeface="Arial" panose="020B0604020202020204" pitchFamily="34" charset="0"/>
              <a:buChar char="•"/>
            </a:pPr>
            <a:r>
              <a:rPr lang="en-US" dirty="0">
                <a:solidFill>
                  <a:schemeClr val="bg1"/>
                </a:solidFill>
              </a:rPr>
              <a:t>Last 72 hours</a:t>
            </a:r>
          </a:p>
          <a:p>
            <a:pPr marL="285750" indent="-285750">
              <a:buFont typeface="Arial" panose="020B0604020202020204" pitchFamily="34" charset="0"/>
              <a:buChar char="•"/>
            </a:pPr>
            <a:r>
              <a:rPr lang="en-US" dirty="0">
                <a:solidFill>
                  <a:schemeClr val="bg1"/>
                </a:solidFill>
              </a:rPr>
              <a:t>227 total</a:t>
            </a:r>
          </a:p>
        </p:txBody>
      </p:sp>
      <p:sp>
        <p:nvSpPr>
          <p:cNvPr id="13" name="TextBox 12">
            <a:extLst>
              <a:ext uri="{FF2B5EF4-FFF2-40B4-BE49-F238E27FC236}">
                <a16:creationId xmlns:a16="http://schemas.microsoft.com/office/drawing/2014/main" id="{1CA112D3-0D73-1066-8100-2FF9003D0C2B}"/>
              </a:ext>
            </a:extLst>
          </p:cNvPr>
          <p:cNvSpPr txBox="1"/>
          <p:nvPr/>
        </p:nvSpPr>
        <p:spPr>
          <a:xfrm>
            <a:off x="4321832" y="2637905"/>
            <a:ext cx="4755666" cy="3416320"/>
          </a:xfrm>
          <a:prstGeom prst="rect">
            <a:avLst/>
          </a:prstGeom>
          <a:noFill/>
        </p:spPr>
        <p:txBody>
          <a:bodyPr wrap="square" rtlCol="0">
            <a:spAutoFit/>
          </a:bodyPr>
          <a:lstStyle/>
          <a:p>
            <a:r>
              <a:rPr lang="en-US" dirty="0">
                <a:solidFill>
                  <a:srgbClr val="92D050"/>
                </a:solidFill>
              </a:rPr>
              <a:t>Craft &amp; validate prompts:</a:t>
            </a:r>
          </a:p>
          <a:p>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an antibiotic resistance gene?</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an antibiotic resistance gene not in CARD?</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 </a:t>
            </a:r>
            <a:r>
              <a:rPr lang="en-US" dirty="0" err="1">
                <a:solidFill>
                  <a:srgbClr val="92D050"/>
                </a:solidFill>
              </a:rPr>
              <a:t>gene:drug</a:t>
            </a:r>
            <a:r>
              <a:rPr lang="en-US" dirty="0">
                <a:solidFill>
                  <a:srgbClr val="92D050"/>
                </a:solidFill>
              </a:rPr>
              <a:t> relationship?</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the association of an antibiotic resistance gene with a mobile genetic element?</a:t>
            </a:r>
          </a:p>
        </p:txBody>
      </p:sp>
    </p:spTree>
    <p:extLst>
      <p:ext uri="{BB962C8B-B14F-4D97-AF65-F5344CB8AC3E}">
        <p14:creationId xmlns:p14="http://schemas.microsoft.com/office/powerpoint/2010/main" val="242948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78E242-56A2-8035-EEB5-CF82D830C3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D3FE3F-0889-049A-9601-C45A1A9FB75A}"/>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#2 : Description Generation</a:t>
            </a:r>
          </a:p>
        </p:txBody>
      </p:sp>
      <p:sp>
        <p:nvSpPr>
          <p:cNvPr id="2" name="TextBox 1">
            <a:extLst>
              <a:ext uri="{FF2B5EF4-FFF2-40B4-BE49-F238E27FC236}">
                <a16:creationId xmlns:a16="http://schemas.microsoft.com/office/drawing/2014/main" id="{27BCF439-0B68-95B4-93BF-3D3C42E04372}"/>
              </a:ext>
            </a:extLst>
          </p:cNvPr>
          <p:cNvSpPr txBox="1"/>
          <p:nvPr/>
        </p:nvSpPr>
        <p:spPr>
          <a:xfrm>
            <a:off x="282517" y="682096"/>
            <a:ext cx="4871374" cy="1323439"/>
          </a:xfrm>
          <a:prstGeom prst="rect">
            <a:avLst/>
          </a:prstGeom>
          <a:noFill/>
          <a:ln>
            <a:solidFill>
              <a:schemeClr val="bg1"/>
            </a:solidFill>
          </a:ln>
        </p:spPr>
        <p:txBody>
          <a:bodyPr wrap="square" rtlCol="0">
            <a:spAutoFit/>
          </a:bodyPr>
          <a:lstStyle/>
          <a:p>
            <a:r>
              <a:rPr lang="en-US" sz="1600" dirty="0">
                <a:solidFill>
                  <a:schemeClr val="bg1">
                    <a:lumMod val="95000"/>
                  </a:schemeClr>
                </a:solidFill>
              </a:rPr>
              <a:t>Write a three sentence summary of the usage, drug class, history, and known resistance of the antibiotics provided. Write the summaries in plain English and do not include citations. Do not use information from the Comprehensive Antibiotic Resistance Database.</a:t>
            </a:r>
          </a:p>
        </p:txBody>
      </p:sp>
      <p:sp>
        <p:nvSpPr>
          <p:cNvPr id="5" name="TextBox 4">
            <a:extLst>
              <a:ext uri="{FF2B5EF4-FFF2-40B4-BE49-F238E27FC236}">
                <a16:creationId xmlns:a16="http://schemas.microsoft.com/office/drawing/2014/main" id="{F2F8EB47-8136-1DD8-D9FB-CD8D540DD904}"/>
              </a:ext>
            </a:extLst>
          </p:cNvPr>
          <p:cNvSpPr txBox="1"/>
          <p:nvPr/>
        </p:nvSpPr>
        <p:spPr>
          <a:xfrm>
            <a:off x="282517" y="2230449"/>
            <a:ext cx="4871374" cy="2062103"/>
          </a:xfrm>
          <a:prstGeom prst="rect">
            <a:avLst/>
          </a:prstGeom>
          <a:noFill/>
          <a:ln>
            <a:solidFill>
              <a:schemeClr val="bg1"/>
            </a:solidFill>
          </a:ln>
        </p:spPr>
        <p:txBody>
          <a:bodyPr wrap="square" rtlCol="0">
            <a:spAutoFit/>
          </a:bodyPr>
          <a:lstStyle/>
          <a:p>
            <a:r>
              <a:rPr lang="en-US" sz="1600" dirty="0">
                <a:solidFill>
                  <a:schemeClr val="bg1">
                    <a:lumMod val="95000"/>
                  </a:schemeClr>
                </a:solidFill>
              </a:rPr>
              <a:t>Based on PubMed, write a three sentence summary of the epidemiology, history, and specific antibiotics impacted for the resistance genes provided. If no information is found for a resistance gene, skip it and use a different random resistance gene. Write the summaries in plain English and do not include citations. Do not use information from the Comprehensive Antibiotic Resistance Database. </a:t>
            </a:r>
          </a:p>
        </p:txBody>
      </p:sp>
      <p:sp>
        <p:nvSpPr>
          <p:cNvPr id="7" name="TextBox 6">
            <a:extLst>
              <a:ext uri="{FF2B5EF4-FFF2-40B4-BE49-F238E27FC236}">
                <a16:creationId xmlns:a16="http://schemas.microsoft.com/office/drawing/2014/main" id="{657107EB-FECA-DFB6-BA5C-9E6652593E30}"/>
              </a:ext>
            </a:extLst>
          </p:cNvPr>
          <p:cNvSpPr txBox="1"/>
          <p:nvPr/>
        </p:nvSpPr>
        <p:spPr>
          <a:xfrm>
            <a:off x="282517" y="4517467"/>
            <a:ext cx="4871374" cy="2062103"/>
          </a:xfrm>
          <a:prstGeom prst="rect">
            <a:avLst/>
          </a:prstGeom>
          <a:noFill/>
          <a:ln>
            <a:solidFill>
              <a:schemeClr val="bg1"/>
            </a:solidFill>
          </a:ln>
        </p:spPr>
        <p:txBody>
          <a:bodyPr wrap="square" rtlCol="0">
            <a:spAutoFit/>
          </a:bodyPr>
          <a:lstStyle/>
          <a:p>
            <a:r>
              <a:rPr lang="en-US" sz="1600" dirty="0">
                <a:solidFill>
                  <a:schemeClr val="bg1">
                    <a:lumMod val="95000"/>
                  </a:schemeClr>
                </a:solidFill>
              </a:rPr>
              <a:t>Based on PubMed, write a three sentence summary of the plasmids, transposable elements, food-</a:t>
            </a:r>
            <a:r>
              <a:rPr lang="en-US" sz="1600" dirty="0" err="1">
                <a:solidFill>
                  <a:schemeClr val="bg1">
                    <a:lumMod val="95000"/>
                  </a:schemeClr>
                </a:solidFill>
              </a:rPr>
              <a:t>bourne</a:t>
            </a:r>
            <a:r>
              <a:rPr lang="en-US" sz="1600" dirty="0">
                <a:solidFill>
                  <a:schemeClr val="bg1">
                    <a:lumMod val="95000"/>
                  </a:schemeClr>
                </a:solidFill>
              </a:rPr>
              <a:t> pathogens, and Canadian epidemiology for the resistance genes provided. If no information is found for a resistance gene, skip it and use a different random resistance gene. Write the summaries in plain English and do not include citations. Do not use information from the Comprehensive Antibiotic Resistance Database.</a:t>
            </a:r>
          </a:p>
        </p:txBody>
      </p:sp>
      <p:cxnSp>
        <p:nvCxnSpPr>
          <p:cNvPr id="11" name="Straight Connector 10">
            <a:extLst>
              <a:ext uri="{FF2B5EF4-FFF2-40B4-BE49-F238E27FC236}">
                <a16:creationId xmlns:a16="http://schemas.microsoft.com/office/drawing/2014/main" id="{8208F687-B988-2931-7DA6-EED59224627B}"/>
              </a:ext>
            </a:extLst>
          </p:cNvPr>
          <p:cNvCxnSpPr>
            <a:cxnSpLocks/>
          </p:cNvCxnSpPr>
          <p:nvPr/>
        </p:nvCxnSpPr>
        <p:spPr>
          <a:xfrm>
            <a:off x="5270270" y="1378938"/>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89CAD60-5D6F-687C-16AE-FACC11DEB4F2}"/>
              </a:ext>
            </a:extLst>
          </p:cNvPr>
          <p:cNvCxnSpPr>
            <a:cxnSpLocks/>
          </p:cNvCxnSpPr>
          <p:nvPr/>
        </p:nvCxnSpPr>
        <p:spPr>
          <a:xfrm>
            <a:off x="5270270" y="3296547"/>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A7DC6EB-AC1F-08D3-63B4-1450F2335311}"/>
              </a:ext>
            </a:extLst>
          </p:cNvPr>
          <p:cNvCxnSpPr>
            <a:cxnSpLocks/>
          </p:cNvCxnSpPr>
          <p:nvPr/>
        </p:nvCxnSpPr>
        <p:spPr>
          <a:xfrm>
            <a:off x="5270269" y="5548518"/>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4960418-8D0E-9311-1CA1-E0F894193036}"/>
              </a:ext>
            </a:extLst>
          </p:cNvPr>
          <p:cNvSpPr txBox="1"/>
          <p:nvPr/>
        </p:nvSpPr>
        <p:spPr>
          <a:xfrm>
            <a:off x="6259484" y="1159149"/>
            <a:ext cx="2533771" cy="369332"/>
          </a:xfrm>
          <a:prstGeom prst="rect">
            <a:avLst/>
          </a:prstGeom>
          <a:noFill/>
        </p:spPr>
        <p:txBody>
          <a:bodyPr wrap="none" rtlCol="0">
            <a:spAutoFit/>
          </a:bodyPr>
          <a:lstStyle/>
          <a:p>
            <a:r>
              <a:rPr lang="en-US" dirty="0" err="1">
                <a:solidFill>
                  <a:schemeClr val="bg1"/>
                </a:solidFill>
              </a:rPr>
              <a:t>antibiotic_summaries.tsv</a:t>
            </a:r>
            <a:endParaRPr lang="en-US" dirty="0">
              <a:solidFill>
                <a:schemeClr val="bg1"/>
              </a:solidFill>
            </a:endParaRPr>
          </a:p>
        </p:txBody>
      </p:sp>
      <p:sp>
        <p:nvSpPr>
          <p:cNvPr id="18" name="TextBox 17">
            <a:extLst>
              <a:ext uri="{FF2B5EF4-FFF2-40B4-BE49-F238E27FC236}">
                <a16:creationId xmlns:a16="http://schemas.microsoft.com/office/drawing/2014/main" id="{C0C83A4D-2CDB-4268-A9FC-BE9F2A8C6361}"/>
              </a:ext>
            </a:extLst>
          </p:cNvPr>
          <p:cNvSpPr txBox="1"/>
          <p:nvPr/>
        </p:nvSpPr>
        <p:spPr>
          <a:xfrm>
            <a:off x="6259483" y="3076834"/>
            <a:ext cx="2035814" cy="369332"/>
          </a:xfrm>
          <a:prstGeom prst="rect">
            <a:avLst/>
          </a:prstGeom>
          <a:noFill/>
        </p:spPr>
        <p:txBody>
          <a:bodyPr wrap="none" rtlCol="0">
            <a:spAutoFit/>
          </a:bodyPr>
          <a:lstStyle/>
          <a:p>
            <a:r>
              <a:rPr lang="en-US" dirty="0" err="1">
                <a:solidFill>
                  <a:schemeClr val="bg1"/>
                </a:solidFill>
              </a:rPr>
              <a:t>args_summaries.tsv</a:t>
            </a:r>
            <a:endParaRPr lang="en-US" dirty="0">
              <a:solidFill>
                <a:schemeClr val="bg1"/>
              </a:solidFill>
            </a:endParaRPr>
          </a:p>
        </p:txBody>
      </p:sp>
      <p:sp>
        <p:nvSpPr>
          <p:cNvPr id="19" name="TextBox 18">
            <a:extLst>
              <a:ext uri="{FF2B5EF4-FFF2-40B4-BE49-F238E27FC236}">
                <a16:creationId xmlns:a16="http://schemas.microsoft.com/office/drawing/2014/main" id="{0CA0563F-590E-C94C-85DD-B1FB2FE2F83C}"/>
              </a:ext>
            </a:extLst>
          </p:cNvPr>
          <p:cNvSpPr txBox="1"/>
          <p:nvPr/>
        </p:nvSpPr>
        <p:spPr>
          <a:xfrm>
            <a:off x="6259482" y="5329519"/>
            <a:ext cx="2441374" cy="369332"/>
          </a:xfrm>
          <a:prstGeom prst="rect">
            <a:avLst/>
          </a:prstGeom>
          <a:noFill/>
        </p:spPr>
        <p:txBody>
          <a:bodyPr wrap="none" rtlCol="0">
            <a:spAutoFit/>
          </a:bodyPr>
          <a:lstStyle/>
          <a:p>
            <a:r>
              <a:rPr lang="en-US" dirty="0" err="1">
                <a:solidFill>
                  <a:schemeClr val="bg1"/>
                </a:solidFill>
              </a:rPr>
              <a:t>args_epi_summaries.tsv</a:t>
            </a:r>
            <a:endParaRPr lang="en-US" dirty="0">
              <a:solidFill>
                <a:schemeClr val="bg1"/>
              </a:solidFill>
            </a:endParaRPr>
          </a:p>
        </p:txBody>
      </p:sp>
    </p:spTree>
    <p:extLst>
      <p:ext uri="{BB962C8B-B14F-4D97-AF65-F5344CB8AC3E}">
        <p14:creationId xmlns:p14="http://schemas.microsoft.com/office/powerpoint/2010/main" val="293618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4B6DD4-C683-7FF3-AD95-F62E01BA5C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D82D7E-74F8-90F7-CC75-6B8D095E0958}"/>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#3 : 2-3 minute presentation by each team</a:t>
            </a:r>
          </a:p>
        </p:txBody>
      </p:sp>
      <p:sp>
        <p:nvSpPr>
          <p:cNvPr id="4" name="TextBox 3">
            <a:extLst>
              <a:ext uri="{FF2B5EF4-FFF2-40B4-BE49-F238E27FC236}">
                <a16:creationId xmlns:a16="http://schemas.microsoft.com/office/drawing/2014/main" id="{1AFBB686-48C3-685D-AF5B-D2F636F04296}"/>
              </a:ext>
            </a:extLst>
          </p:cNvPr>
          <p:cNvSpPr txBox="1"/>
          <p:nvPr/>
        </p:nvSpPr>
        <p:spPr>
          <a:xfrm>
            <a:off x="565233" y="889914"/>
            <a:ext cx="8246457" cy="338554"/>
          </a:xfrm>
          <a:prstGeom prst="rect">
            <a:avLst/>
          </a:prstGeom>
          <a:noFill/>
        </p:spPr>
        <p:txBody>
          <a:bodyPr wrap="square" rtlCol="0">
            <a:spAutoFit/>
          </a:bodyPr>
          <a:lstStyle/>
          <a:p>
            <a:r>
              <a:rPr lang="en-US" sz="1600" dirty="0">
                <a:solidFill>
                  <a:schemeClr val="bg1">
                    <a:lumMod val="95000"/>
                  </a:schemeClr>
                </a:solidFill>
              </a:rPr>
              <a:t>How did ChatGPT do with antibiotic molecule and resistance gene information?</a:t>
            </a:r>
          </a:p>
        </p:txBody>
      </p:sp>
      <p:sp>
        <p:nvSpPr>
          <p:cNvPr id="6" name="TextBox 5">
            <a:extLst>
              <a:ext uri="{FF2B5EF4-FFF2-40B4-BE49-F238E27FC236}">
                <a16:creationId xmlns:a16="http://schemas.microsoft.com/office/drawing/2014/main" id="{AB4B6E9E-40D8-D847-7CF2-C48B76D16A8E}"/>
              </a:ext>
            </a:extLst>
          </p:cNvPr>
          <p:cNvSpPr txBox="1"/>
          <p:nvPr/>
        </p:nvSpPr>
        <p:spPr>
          <a:xfrm>
            <a:off x="565233" y="1421677"/>
            <a:ext cx="8246457" cy="338554"/>
          </a:xfrm>
          <a:prstGeom prst="rect">
            <a:avLst/>
          </a:prstGeom>
          <a:noFill/>
        </p:spPr>
        <p:txBody>
          <a:bodyPr wrap="square" rtlCol="0">
            <a:spAutoFit/>
          </a:bodyPr>
          <a:lstStyle/>
          <a:p>
            <a:r>
              <a:rPr lang="en-US" sz="1600" dirty="0">
                <a:solidFill>
                  <a:schemeClr val="bg1">
                    <a:lumMod val="95000"/>
                  </a:schemeClr>
                </a:solidFill>
              </a:rPr>
              <a:t>Pros, cons, and suggestions for use of Generative AI without breaking CARD’s trust-based market</a:t>
            </a:r>
          </a:p>
        </p:txBody>
      </p:sp>
      <p:sp>
        <p:nvSpPr>
          <p:cNvPr id="8" name="TextBox 7">
            <a:extLst>
              <a:ext uri="{FF2B5EF4-FFF2-40B4-BE49-F238E27FC236}">
                <a16:creationId xmlns:a16="http://schemas.microsoft.com/office/drawing/2014/main" id="{573F0E5F-49C8-01E1-BBEC-CAEED68D1CF5}"/>
              </a:ext>
            </a:extLst>
          </p:cNvPr>
          <p:cNvSpPr txBox="1"/>
          <p:nvPr/>
        </p:nvSpPr>
        <p:spPr>
          <a:xfrm>
            <a:off x="565233" y="1953440"/>
            <a:ext cx="8246457" cy="338554"/>
          </a:xfrm>
          <a:prstGeom prst="rect">
            <a:avLst/>
          </a:prstGeom>
          <a:noFill/>
        </p:spPr>
        <p:txBody>
          <a:bodyPr wrap="square" rtlCol="0">
            <a:spAutoFit/>
          </a:bodyPr>
          <a:lstStyle/>
          <a:p>
            <a:r>
              <a:rPr lang="en-US" sz="1600" dirty="0">
                <a:solidFill>
                  <a:schemeClr val="bg1">
                    <a:lumMod val="95000"/>
                  </a:schemeClr>
                </a:solidFill>
              </a:rPr>
              <a:t>How would you market CARD GenAI data?</a:t>
            </a:r>
          </a:p>
        </p:txBody>
      </p:sp>
      <p:sp>
        <p:nvSpPr>
          <p:cNvPr id="2" name="TextBox 1">
            <a:extLst>
              <a:ext uri="{FF2B5EF4-FFF2-40B4-BE49-F238E27FC236}">
                <a16:creationId xmlns:a16="http://schemas.microsoft.com/office/drawing/2014/main" id="{B97031DD-8AAF-91FC-5F5E-05172EC4086A}"/>
              </a:ext>
            </a:extLst>
          </p:cNvPr>
          <p:cNvSpPr txBox="1"/>
          <p:nvPr/>
        </p:nvSpPr>
        <p:spPr>
          <a:xfrm>
            <a:off x="1235601" y="3336722"/>
            <a:ext cx="8246457" cy="461665"/>
          </a:xfrm>
          <a:prstGeom prst="rect">
            <a:avLst/>
          </a:prstGeom>
          <a:noFill/>
        </p:spPr>
        <p:txBody>
          <a:bodyPr wrap="square" rtlCol="0">
            <a:spAutoFit/>
          </a:bodyPr>
          <a:lstStyle/>
          <a:p>
            <a:r>
              <a:rPr lang="en-US" sz="2400" dirty="0">
                <a:solidFill>
                  <a:srgbClr val="00B0F0"/>
                </a:solidFill>
              </a:rPr>
              <a:t>https://</a:t>
            </a:r>
            <a:r>
              <a:rPr lang="en-US" sz="2400" dirty="0" err="1">
                <a:solidFill>
                  <a:srgbClr val="00B0F0"/>
                </a:solidFill>
              </a:rPr>
              <a:t>github.com</a:t>
            </a:r>
            <a:r>
              <a:rPr lang="en-US" sz="2400" dirty="0">
                <a:solidFill>
                  <a:srgbClr val="00B0F0"/>
                </a:solidFill>
              </a:rPr>
              <a:t>/</a:t>
            </a:r>
            <a:r>
              <a:rPr lang="en-US" sz="2400" dirty="0" err="1">
                <a:solidFill>
                  <a:srgbClr val="00B0F0"/>
                </a:solidFill>
              </a:rPr>
              <a:t>agmcarthur</a:t>
            </a:r>
            <a:r>
              <a:rPr lang="en-US" sz="2400" dirty="0">
                <a:solidFill>
                  <a:srgbClr val="00B0F0"/>
                </a:solidFill>
              </a:rPr>
              <a:t>/BIOMEDDC-3A03</a:t>
            </a:r>
          </a:p>
        </p:txBody>
      </p:sp>
    </p:spTree>
    <p:extLst>
      <p:ext uri="{BB962C8B-B14F-4D97-AF65-F5344CB8AC3E}">
        <p14:creationId xmlns:p14="http://schemas.microsoft.com/office/powerpoint/2010/main" val="307826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16;p28">
            <a:extLst>
              <a:ext uri="{FF2B5EF4-FFF2-40B4-BE49-F238E27FC236}">
                <a16:creationId xmlns:a16="http://schemas.microsoft.com/office/drawing/2014/main" id="{B9E25934-830D-6353-C29C-C2EC311A588C}"/>
              </a:ext>
            </a:extLst>
          </p:cNvPr>
          <p:cNvSpPr txBox="1"/>
          <p:nvPr/>
        </p:nvSpPr>
        <p:spPr>
          <a:xfrm>
            <a:off x="2233909" y="145028"/>
            <a:ext cx="6565650" cy="7281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Bacteria are evolving drug resistance faster than we can discover new drugs</a:t>
            </a:r>
            <a:endParaRPr/>
          </a:p>
        </p:txBody>
      </p:sp>
      <p:pic>
        <p:nvPicPr>
          <p:cNvPr id="3" name="Google Shape;317;p28" descr="ndm.tiff">
            <a:extLst>
              <a:ext uri="{FF2B5EF4-FFF2-40B4-BE49-F238E27FC236}">
                <a16:creationId xmlns:a16="http://schemas.microsoft.com/office/drawing/2014/main" id="{AA4BE015-C992-C4AC-A8CA-CC66FE2315A6}"/>
              </a:ext>
            </a:extLst>
          </p:cNvPr>
          <p:cNvPicPr preferRelativeResize="0"/>
          <p:nvPr/>
        </p:nvPicPr>
        <p:blipFill rotWithShape="1">
          <a:blip r:embed="rId2">
            <a:alphaModFix/>
          </a:blip>
          <a:srcRect/>
          <a:stretch/>
        </p:blipFill>
        <p:spPr>
          <a:xfrm>
            <a:off x="3845905" y="1186322"/>
            <a:ext cx="4087767" cy="2858598"/>
          </a:xfrm>
          <a:prstGeom prst="rect">
            <a:avLst/>
          </a:prstGeom>
          <a:noFill/>
          <a:ln w="9525" cap="flat" cmpd="sng">
            <a:solidFill>
              <a:srgbClr val="0C0910"/>
            </a:solidFill>
            <a:prstDash val="solid"/>
            <a:round/>
            <a:headEnd type="none" w="sm" len="sm"/>
            <a:tailEnd type="none" w="sm" len="sm"/>
          </a:ln>
        </p:spPr>
      </p:pic>
      <p:pic>
        <p:nvPicPr>
          <p:cNvPr id="4" name="Google Shape;319;p28" descr="gonorrhea.tiff">
            <a:extLst>
              <a:ext uri="{FF2B5EF4-FFF2-40B4-BE49-F238E27FC236}">
                <a16:creationId xmlns:a16="http://schemas.microsoft.com/office/drawing/2014/main" id="{74B30C05-0968-B597-29A5-C996B8CDA9AD}"/>
              </a:ext>
            </a:extLst>
          </p:cNvPr>
          <p:cNvPicPr preferRelativeResize="0"/>
          <p:nvPr/>
        </p:nvPicPr>
        <p:blipFill rotWithShape="1">
          <a:blip r:embed="rId3">
            <a:alphaModFix/>
          </a:blip>
          <a:srcRect/>
          <a:stretch/>
        </p:blipFill>
        <p:spPr>
          <a:xfrm>
            <a:off x="4365819" y="2381325"/>
            <a:ext cx="4454752" cy="3087391"/>
          </a:xfrm>
          <a:prstGeom prst="rect">
            <a:avLst/>
          </a:prstGeom>
          <a:noFill/>
          <a:ln w="9525" cap="flat" cmpd="sng">
            <a:solidFill>
              <a:srgbClr val="0C0910"/>
            </a:solidFill>
            <a:prstDash val="solid"/>
            <a:round/>
            <a:headEnd type="none" w="sm" len="sm"/>
            <a:tailEnd type="none" w="sm" len="sm"/>
          </a:ln>
        </p:spPr>
      </p:pic>
      <p:pic>
        <p:nvPicPr>
          <p:cNvPr id="5" name="Google Shape;320;p28" descr="livermore.tiff">
            <a:extLst>
              <a:ext uri="{FF2B5EF4-FFF2-40B4-BE49-F238E27FC236}">
                <a16:creationId xmlns:a16="http://schemas.microsoft.com/office/drawing/2014/main" id="{D949E9BB-C337-495F-9F19-65B39D56E11B}"/>
              </a:ext>
            </a:extLst>
          </p:cNvPr>
          <p:cNvPicPr preferRelativeResize="0"/>
          <p:nvPr/>
        </p:nvPicPr>
        <p:blipFill rotWithShape="1">
          <a:blip r:embed="rId4">
            <a:alphaModFix/>
          </a:blip>
          <a:srcRect/>
          <a:stretch/>
        </p:blipFill>
        <p:spPr>
          <a:xfrm>
            <a:off x="6320561" y="4271193"/>
            <a:ext cx="2867952" cy="2281687"/>
          </a:xfrm>
          <a:prstGeom prst="rect">
            <a:avLst/>
          </a:prstGeom>
          <a:noFill/>
          <a:ln w="9525" cap="flat" cmpd="sng">
            <a:solidFill>
              <a:srgbClr val="0C0910"/>
            </a:solidFill>
            <a:prstDash val="solid"/>
            <a:round/>
            <a:headEnd type="none" w="sm" len="sm"/>
            <a:tailEnd type="none" w="sm" len="sm"/>
          </a:ln>
        </p:spPr>
      </p:pic>
      <p:pic>
        <p:nvPicPr>
          <p:cNvPr id="7" name="Picture 6" descr="Graphical user interface, table&#10;&#10;Description automatically generated">
            <a:extLst>
              <a:ext uri="{FF2B5EF4-FFF2-40B4-BE49-F238E27FC236}">
                <a16:creationId xmlns:a16="http://schemas.microsoft.com/office/drawing/2014/main" id="{6C1BF662-557E-31B6-43A1-9EDD9FF4B769}"/>
              </a:ext>
            </a:extLst>
          </p:cNvPr>
          <p:cNvPicPr>
            <a:picLocks noChangeAspect="1"/>
          </p:cNvPicPr>
          <p:nvPr/>
        </p:nvPicPr>
        <p:blipFill>
          <a:blip r:embed="rId5"/>
          <a:stretch>
            <a:fillRect/>
          </a:stretch>
        </p:blipFill>
        <p:spPr>
          <a:xfrm>
            <a:off x="195689" y="1709042"/>
            <a:ext cx="3650216" cy="4431955"/>
          </a:xfrm>
          <a:prstGeom prst="rect">
            <a:avLst/>
          </a:prstGeom>
        </p:spPr>
      </p:pic>
      <p:pic>
        <p:nvPicPr>
          <p:cNvPr id="8" name="Picture 7" descr="A red and yellow flag&#10;&#10;Description automatically generated with low confidence">
            <a:extLst>
              <a:ext uri="{FF2B5EF4-FFF2-40B4-BE49-F238E27FC236}">
                <a16:creationId xmlns:a16="http://schemas.microsoft.com/office/drawing/2014/main" id="{B2D262FF-C6B7-628F-9068-16673157AB79}"/>
              </a:ext>
            </a:extLst>
          </p:cNvPr>
          <p:cNvPicPr>
            <a:picLocks noChangeAspect="1"/>
          </p:cNvPicPr>
          <p:nvPr/>
        </p:nvPicPr>
        <p:blipFill>
          <a:blip r:embed="rId6"/>
          <a:stretch>
            <a:fillRect/>
          </a:stretch>
        </p:blipFill>
        <p:spPr>
          <a:xfrm>
            <a:off x="1342673" y="1753465"/>
            <a:ext cx="403225" cy="267688"/>
          </a:xfrm>
          <a:prstGeom prst="rect">
            <a:avLst/>
          </a:prstGeom>
        </p:spPr>
      </p:pic>
    </p:spTree>
    <p:extLst>
      <p:ext uri="{BB962C8B-B14F-4D97-AF65-F5344CB8AC3E}">
        <p14:creationId xmlns:p14="http://schemas.microsoft.com/office/powerpoint/2010/main" val="240649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16;p28">
            <a:extLst>
              <a:ext uri="{FF2B5EF4-FFF2-40B4-BE49-F238E27FC236}">
                <a16:creationId xmlns:a16="http://schemas.microsoft.com/office/drawing/2014/main" id="{EA14F6F2-6F44-8CBA-62D5-A05829B8F756}"/>
              </a:ext>
            </a:extLst>
          </p:cNvPr>
          <p:cNvSpPr txBox="1"/>
          <p:nvPr/>
        </p:nvSpPr>
        <p:spPr>
          <a:xfrm>
            <a:off x="2233909" y="145028"/>
            <a:ext cx="6565650" cy="7281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Bacteria are evolving drug resistance faster than we can discover new drugs</a:t>
            </a:r>
            <a:endParaRPr/>
          </a:p>
        </p:txBody>
      </p:sp>
      <p:pic>
        <p:nvPicPr>
          <p:cNvPr id="9" name="Picture 8" descr="A picture containing website&#10;&#10;Description automatically generated">
            <a:extLst>
              <a:ext uri="{FF2B5EF4-FFF2-40B4-BE49-F238E27FC236}">
                <a16:creationId xmlns:a16="http://schemas.microsoft.com/office/drawing/2014/main" id="{7957FF84-858D-429A-39C2-53E331023854}"/>
              </a:ext>
            </a:extLst>
          </p:cNvPr>
          <p:cNvPicPr>
            <a:picLocks noChangeAspect="1"/>
          </p:cNvPicPr>
          <p:nvPr/>
        </p:nvPicPr>
        <p:blipFill>
          <a:blip r:embed="rId2"/>
          <a:stretch>
            <a:fillRect/>
          </a:stretch>
        </p:blipFill>
        <p:spPr>
          <a:xfrm>
            <a:off x="243638" y="873198"/>
            <a:ext cx="6374446" cy="2399415"/>
          </a:xfrm>
          <a:prstGeom prst="rect">
            <a:avLst/>
          </a:prstGeom>
        </p:spPr>
      </p:pic>
      <p:pic>
        <p:nvPicPr>
          <p:cNvPr id="10" name="Picture 9" descr="Chart&#10;&#10;Description automatically generated">
            <a:extLst>
              <a:ext uri="{FF2B5EF4-FFF2-40B4-BE49-F238E27FC236}">
                <a16:creationId xmlns:a16="http://schemas.microsoft.com/office/drawing/2014/main" id="{6450AB22-8B8B-F7D6-BF7D-3BF063A59CCB}"/>
              </a:ext>
            </a:extLst>
          </p:cNvPr>
          <p:cNvPicPr>
            <a:picLocks noChangeAspect="1"/>
          </p:cNvPicPr>
          <p:nvPr/>
        </p:nvPicPr>
        <p:blipFill>
          <a:blip r:embed="rId3"/>
          <a:stretch>
            <a:fillRect/>
          </a:stretch>
        </p:blipFill>
        <p:spPr>
          <a:xfrm>
            <a:off x="4653481" y="3429000"/>
            <a:ext cx="3802455" cy="2984396"/>
          </a:xfrm>
          <a:prstGeom prst="rect">
            <a:avLst/>
          </a:prstGeom>
        </p:spPr>
      </p:pic>
      <p:sp>
        <p:nvSpPr>
          <p:cNvPr id="11" name="Google Shape;158;p17">
            <a:extLst>
              <a:ext uri="{FF2B5EF4-FFF2-40B4-BE49-F238E27FC236}">
                <a16:creationId xmlns:a16="http://schemas.microsoft.com/office/drawing/2014/main" id="{886FCA86-657E-23CD-A17E-C0A0685028D5}"/>
              </a:ext>
            </a:extLst>
          </p:cNvPr>
          <p:cNvSpPr txBox="1"/>
          <p:nvPr/>
        </p:nvSpPr>
        <p:spPr>
          <a:xfrm>
            <a:off x="0" y="6596390"/>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CDC’s Antibiotic Resistance Threats in the United States, 2019 https://</a:t>
            </a:r>
            <a:r>
              <a:rPr lang="en-US" sz="1100" dirty="0" err="1">
                <a:solidFill>
                  <a:schemeClr val="lt1"/>
                </a:solidFill>
                <a:latin typeface="Calibri"/>
                <a:ea typeface="Calibri"/>
                <a:cs typeface="Calibri"/>
                <a:sym typeface="Calibri"/>
              </a:rPr>
              <a:t>www.cdc.gov</a:t>
            </a:r>
            <a:r>
              <a:rPr lang="en-US" sz="1100" dirty="0">
                <a:solidFill>
                  <a:schemeClr val="lt1"/>
                </a:solidFill>
                <a:latin typeface="Calibri"/>
                <a:ea typeface="Calibri"/>
                <a:cs typeface="Calibri"/>
                <a:sym typeface="Calibri"/>
              </a:rPr>
              <a:t>/</a:t>
            </a:r>
            <a:r>
              <a:rPr lang="en-US" sz="1100" dirty="0" err="1">
                <a:solidFill>
                  <a:schemeClr val="lt1"/>
                </a:solidFill>
                <a:latin typeface="Calibri"/>
                <a:ea typeface="Calibri"/>
                <a:cs typeface="Calibri"/>
                <a:sym typeface="Calibri"/>
              </a:rPr>
              <a:t>drugresistance</a:t>
            </a:r>
            <a:r>
              <a:rPr lang="en-US" sz="1100" dirty="0">
                <a:solidFill>
                  <a:schemeClr val="lt1"/>
                </a:solidFill>
                <a:latin typeface="Calibri"/>
                <a:ea typeface="Calibri"/>
                <a:cs typeface="Calibri"/>
                <a:sym typeface="Calibri"/>
              </a:rPr>
              <a:t>/</a:t>
            </a:r>
            <a:endParaRPr dirty="0"/>
          </a:p>
        </p:txBody>
      </p:sp>
    </p:spTree>
    <p:extLst>
      <p:ext uri="{BB962C8B-B14F-4D97-AF65-F5344CB8AC3E}">
        <p14:creationId xmlns:p14="http://schemas.microsoft.com/office/powerpoint/2010/main" val="30588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5B942A87-9BD2-2114-36EF-C410EB82029F}"/>
              </a:ext>
            </a:extLst>
          </p:cNvPr>
          <p:cNvPicPr>
            <a:picLocks noChangeAspect="1"/>
          </p:cNvPicPr>
          <p:nvPr/>
        </p:nvPicPr>
        <p:blipFill>
          <a:blip r:embed="rId2"/>
          <a:stretch>
            <a:fillRect/>
          </a:stretch>
        </p:blipFill>
        <p:spPr>
          <a:xfrm>
            <a:off x="179774" y="168166"/>
            <a:ext cx="8784452" cy="6208211"/>
          </a:xfrm>
          <a:prstGeom prst="rect">
            <a:avLst/>
          </a:prstGeom>
        </p:spPr>
      </p:pic>
    </p:spTree>
    <p:extLst>
      <p:ext uri="{BB962C8B-B14F-4D97-AF65-F5344CB8AC3E}">
        <p14:creationId xmlns:p14="http://schemas.microsoft.com/office/powerpoint/2010/main" val="2957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1345</TotalTime>
  <Words>2663</Words>
  <Application>Microsoft Macintosh PowerPoint</Application>
  <PresentationFormat>On-screen Show (4:3)</PresentationFormat>
  <Paragraphs>777</Paragraphs>
  <Slides>63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Courier New</vt:lpstr>
      <vt:lpstr>Impact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McMaster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McArthur</dc:creator>
  <cp:lastModifiedBy>Andrew McArthur</cp:lastModifiedBy>
  <cp:revision>587</cp:revision>
  <cp:lastPrinted>2026-01-09T20:41:55Z</cp:lastPrinted>
  <dcterms:created xsi:type="dcterms:W3CDTF">2015-11-26T02:59:10Z</dcterms:created>
  <dcterms:modified xsi:type="dcterms:W3CDTF">2026-01-11T20:33:19Z</dcterms:modified>
</cp:coreProperties>
</file>